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6"/>
  </p:notesMasterIdLst>
  <p:sldIdLst>
    <p:sldId id="256" r:id="rId2"/>
    <p:sldId id="257" r:id="rId3"/>
    <p:sldId id="260" r:id="rId4"/>
    <p:sldId id="259" r:id="rId5"/>
    <p:sldId id="276" r:id="rId6"/>
    <p:sldId id="277" r:id="rId7"/>
    <p:sldId id="262" r:id="rId8"/>
    <p:sldId id="275" r:id="rId9"/>
    <p:sldId id="268" r:id="rId10"/>
    <p:sldId id="267" r:id="rId11"/>
    <p:sldId id="269" r:id="rId12"/>
    <p:sldId id="281" r:id="rId13"/>
    <p:sldId id="278" r:id="rId14"/>
    <p:sldId id="265" r:id="rId15"/>
    <p:sldId id="270" r:id="rId16"/>
    <p:sldId id="266" r:id="rId17"/>
    <p:sldId id="280" r:id="rId18"/>
    <p:sldId id="271" r:id="rId19"/>
    <p:sldId id="264" r:id="rId20"/>
    <p:sldId id="263" r:id="rId21"/>
    <p:sldId id="272" r:id="rId22"/>
    <p:sldId id="273" r:id="rId23"/>
    <p:sldId id="274" r:id="rId24"/>
    <p:sldId id="279" r:id="rId25"/>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70020"/>
    <a:srgbClr val="E8E8E8"/>
    <a:srgbClr val="D8D8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75BE96B-0376-8243-81F7-8AC2F6966879}" v="130" dt="2026-08-18T13:16:29.20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778"/>
    <p:restoredTop sz="94015"/>
  </p:normalViewPr>
  <p:slideViewPr>
    <p:cSldViewPr snapToGrid="0">
      <p:cViewPr>
        <p:scale>
          <a:sx n="95" d="100"/>
          <a:sy n="95" d="100"/>
        </p:scale>
        <p:origin x="2584" y="97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247D4F-7636-3C4D-82D0-6B57D5C9EFC7}" type="datetimeFigureOut">
              <a:rPr lang="de-DE" smtClean="0"/>
              <a:t>16.08.26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558AE8-EE1F-2047-9741-C963E594758C}" type="slidenum">
              <a:rPr lang="de-DE" smtClean="0"/>
              <a:t>‹Nr.›</a:t>
            </a:fld>
            <a:endParaRPr lang="de-DE"/>
          </a:p>
        </p:txBody>
      </p:sp>
    </p:spTree>
    <p:extLst>
      <p:ext uri="{BB962C8B-B14F-4D97-AF65-F5344CB8AC3E}">
        <p14:creationId xmlns:p14="http://schemas.microsoft.com/office/powerpoint/2010/main" val="449356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a:t>
            </a:r>
          </a:p>
        </p:txBody>
      </p:sp>
      <p:sp>
        <p:nvSpPr>
          <p:cNvPr id="4" name="Foliennummernplatzhalter 3"/>
          <p:cNvSpPr>
            <a:spLocks noGrp="1"/>
          </p:cNvSpPr>
          <p:nvPr>
            <p:ph type="sldNum" sz="quarter" idx="5"/>
          </p:nvPr>
        </p:nvSpPr>
        <p:spPr/>
        <p:txBody>
          <a:bodyPr/>
          <a:lstStyle/>
          <a:p>
            <a:fld id="{C0558AE8-EE1F-2047-9741-C963E594758C}" type="slidenum">
              <a:rPr lang="de-DE" smtClean="0"/>
              <a:t>3</a:t>
            </a:fld>
            <a:endParaRPr lang="de-DE"/>
          </a:p>
        </p:txBody>
      </p:sp>
    </p:spTree>
    <p:extLst>
      <p:ext uri="{BB962C8B-B14F-4D97-AF65-F5344CB8AC3E}">
        <p14:creationId xmlns:p14="http://schemas.microsoft.com/office/powerpoint/2010/main" val="1861104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0558AE8-EE1F-2047-9741-C963E594758C}" type="slidenum">
              <a:rPr lang="de-DE" smtClean="0"/>
              <a:t>4</a:t>
            </a:fld>
            <a:endParaRPr lang="de-DE"/>
          </a:p>
        </p:txBody>
      </p:sp>
    </p:spTree>
    <p:extLst>
      <p:ext uri="{BB962C8B-B14F-4D97-AF65-F5344CB8AC3E}">
        <p14:creationId xmlns:p14="http://schemas.microsoft.com/office/powerpoint/2010/main" val="25119977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EC945FF-9D17-D5DE-B982-E9A68BAF8972}"/>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B830C3AB-2B0C-C226-9D0D-8A2BCD7757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85EDA03-F286-8377-D536-4B9F9A40A736}"/>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B1505168-FC2A-B3E1-58A9-75F381676A5D}"/>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2BEFCB4-E863-5191-B28D-19F458F4D6B3}"/>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084373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A177CC-7268-9E4C-5063-88F9F9B44A44}"/>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7EA78F7-A524-31BC-586A-BEA96597EAE3}"/>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E0D29CE-846F-8D49-7BCD-738C5853D130}"/>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B0EFF635-C48E-AE97-1D16-094A9870D6A3}"/>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1EB0AF2-82B8-7C6C-430A-907661B3E972}"/>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461202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29734-2666-1B4A-9876-6CDBB511E406}"/>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9AE7643-2AC1-7115-DB14-AD2C513E42E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FCAFE97-0005-734C-DE48-E82AB19A8DB4}"/>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2CDBAC6B-1610-E769-FA94-E779AB6DA23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17C4CCF-DF91-AE07-0E43-1572B76941F3}"/>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2950886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7E8AA4E-76A0-8BDB-6C72-F477465C6220}"/>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D91F2D1-A22F-A517-0E93-A21641F70B0E}"/>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4B4A54AA-0EE4-2B87-D4C8-563C05208A2B}"/>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BA738641-56D6-6207-5E11-9B46D5CCDDE8}"/>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6" name="Fußzeilenplatzhalter 5">
            <a:extLst>
              <a:ext uri="{FF2B5EF4-FFF2-40B4-BE49-F238E27FC236}">
                <a16:creationId xmlns:a16="http://schemas.microsoft.com/office/drawing/2014/main" id="{44E5D2F8-F096-C709-46D0-22DD8C94CB29}"/>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419306C2-556D-AE9A-8D77-A37D781D8551}"/>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2042046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2913C4B-EA39-AE6D-FBFF-E60135ADF48D}"/>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AB8A7A13-816F-93C4-B5E7-30FEA9958A1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75050D4-C6D7-2AFC-60B8-D299A6B7A65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9905F94F-9EB0-A6F7-F94A-8415061E9E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CB4FA029-8588-AEF5-A852-35B5288E4D0D}"/>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B0B718BF-CACC-9404-EA12-A9580D8BA3C9}"/>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8" name="Fußzeilenplatzhalter 7">
            <a:extLst>
              <a:ext uri="{FF2B5EF4-FFF2-40B4-BE49-F238E27FC236}">
                <a16:creationId xmlns:a16="http://schemas.microsoft.com/office/drawing/2014/main" id="{8C12A403-D928-061B-ED9F-D989A096B61F}"/>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A1641B39-4BBE-1428-B3C5-B63FACC1D97C}"/>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428034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0FA677A-64EF-5747-8846-DE9F56EDCD1E}"/>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DB1F7159-3C66-669B-A2BC-9593791267C0}"/>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4" name="Fußzeilenplatzhalter 3">
            <a:extLst>
              <a:ext uri="{FF2B5EF4-FFF2-40B4-BE49-F238E27FC236}">
                <a16:creationId xmlns:a16="http://schemas.microsoft.com/office/drawing/2014/main" id="{47F9CC37-47E9-D61C-47BA-8DBC975784B5}"/>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9C700A3C-BC33-19A2-2BF5-3884C22EFAEB}"/>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9530029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683B92E8-149A-6659-4B27-32589A82028A}"/>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3" name="Fußzeilenplatzhalter 2">
            <a:extLst>
              <a:ext uri="{FF2B5EF4-FFF2-40B4-BE49-F238E27FC236}">
                <a16:creationId xmlns:a16="http://schemas.microsoft.com/office/drawing/2014/main" id="{56A9B52B-EE66-892F-63D0-99EA6C7C155F}"/>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8F46D00E-11B3-226E-E61D-8CDBB5EEFA3E}"/>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405000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D716DC-D4B9-9C4F-F09B-7C44BD6E5B4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C7F5EDFF-E6F8-C1DE-9752-D329A4D96F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84C3685B-0FE2-A988-3A84-682F292591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2FE74927-11A1-0353-9827-417FC50672B0}"/>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6" name="Fußzeilenplatzhalter 5">
            <a:extLst>
              <a:ext uri="{FF2B5EF4-FFF2-40B4-BE49-F238E27FC236}">
                <a16:creationId xmlns:a16="http://schemas.microsoft.com/office/drawing/2014/main" id="{C181FB8D-88FC-EA99-54A2-33D5943BBE4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145B9962-93CF-688F-0A77-0CE986C10141}"/>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60729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D0B9ACC-070D-94D4-2B61-15642B05A2F7}"/>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4A8AE18B-1031-D3BB-8D86-DC04C3D7A3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6633E265-58AA-6ABE-CEA2-699C03E962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B6EC1087-7724-5255-CD68-A1F7B2AB72AC}"/>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6" name="Fußzeilenplatzhalter 5">
            <a:extLst>
              <a:ext uri="{FF2B5EF4-FFF2-40B4-BE49-F238E27FC236}">
                <a16:creationId xmlns:a16="http://schemas.microsoft.com/office/drawing/2014/main" id="{64B7E42F-3CB2-BB0C-829C-66AB285FA68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C9E26B7-D598-2478-6936-2E2DDDF409BE}"/>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574933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7327666-F650-D910-472F-BD5D54191718}"/>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D4D2E92F-391A-8488-659B-0141DA49874C}"/>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32C566E-BA7B-8F45-FDEE-C4E6E848A861}"/>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E122A775-2EBC-2662-1513-2DF7B11DF82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0597285-1049-488A-23DD-D8B57A599540}"/>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8666267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9CDE9F45-19BA-40DC-5AD8-B86D7682BCD6}"/>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5311D87D-F077-93F5-C7AF-63DF8C75BDB6}"/>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4DDCD87A-F7A2-E226-B14C-0E59062EC1CE}"/>
              </a:ext>
            </a:extLst>
          </p:cNvPr>
          <p:cNvSpPr>
            <a:spLocks noGrp="1"/>
          </p:cNvSpPr>
          <p:nvPr>
            <p:ph type="dt" sz="half" idx="10"/>
          </p:nvPr>
        </p:nvSpPr>
        <p:spPr/>
        <p:txBody>
          <a:body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874BEC05-67EE-02A4-A2B1-31A79277B484}"/>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E76C32A3-BE10-9E2F-09F3-FD1FB6EF09D4}"/>
              </a:ext>
            </a:extLst>
          </p:cNvPr>
          <p:cNvSpPr>
            <a:spLocks noGrp="1"/>
          </p:cNvSpPr>
          <p:nvPr>
            <p:ph type="sldNum" sz="quarter" idx="12"/>
          </p:nvPr>
        </p:nvSpPr>
        <p:spPr/>
        <p:txBody>
          <a:bodyPr/>
          <a:lstStyle/>
          <a:p>
            <a:fld id="{DDEE2640-5E31-164E-945E-FA2E4B3C5531}" type="slidenum">
              <a:rPr lang="de-DE" smtClean="0"/>
              <a:t>‹Nr.›</a:t>
            </a:fld>
            <a:endParaRPr lang="de-DE"/>
          </a:p>
        </p:txBody>
      </p:sp>
    </p:spTree>
    <p:extLst>
      <p:ext uri="{BB962C8B-B14F-4D97-AF65-F5344CB8AC3E}">
        <p14:creationId xmlns:p14="http://schemas.microsoft.com/office/powerpoint/2010/main" val="16030073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rafik 6" descr="Ein Bild, das Grau, Schwarzweiß, monochrom enthält.&#10;&#10;KI-generierte Inhalte können fehlerhaft sein.">
            <a:extLst>
              <a:ext uri="{FF2B5EF4-FFF2-40B4-BE49-F238E27FC236}">
                <a16:creationId xmlns:a16="http://schemas.microsoft.com/office/drawing/2014/main" id="{1BC49F48-C48F-8530-75B2-1EE48904E3DE}"/>
              </a:ext>
            </a:extLst>
          </p:cNvPr>
          <p:cNvPicPr>
            <a:picLocks noChangeAspect="1"/>
          </p:cNvPicPr>
          <p:nvPr userDrawn="1"/>
        </p:nvPicPr>
        <p:blipFill>
          <a:blip r:embed="rId13">
            <a:alphaModFix amt="62000"/>
          </a:blip>
          <a:srcRect t="7698" b="7698"/>
          <a:stretch>
            <a:fillRect/>
          </a:stretch>
        </p:blipFill>
        <p:spPr>
          <a:xfrm>
            <a:off x="0" y="0"/>
            <a:ext cx="12192000" cy="6858000"/>
          </a:xfrm>
          <a:prstGeom prst="rect">
            <a:avLst/>
          </a:prstGeom>
        </p:spPr>
      </p:pic>
      <p:sp>
        <p:nvSpPr>
          <p:cNvPr id="2" name="Titelplatzhalter 1">
            <a:extLst>
              <a:ext uri="{FF2B5EF4-FFF2-40B4-BE49-F238E27FC236}">
                <a16:creationId xmlns:a16="http://schemas.microsoft.com/office/drawing/2014/main" id="{7025B810-EE39-6AFD-3383-57C33EAE90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56A0D6FD-5E1F-1E74-8B38-5FC5034C0B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70BD681A-7D8E-BBE0-0828-C4755A5B851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FBEF9EA-E9E1-5246-944B-74A28E127BD5}" type="datetimeFigureOut">
              <a:rPr lang="de-DE" smtClean="0"/>
              <a:t>16.08.26</a:t>
            </a:fld>
            <a:endParaRPr lang="de-DE"/>
          </a:p>
        </p:txBody>
      </p:sp>
      <p:sp>
        <p:nvSpPr>
          <p:cNvPr id="5" name="Fußzeilenplatzhalter 4">
            <a:extLst>
              <a:ext uri="{FF2B5EF4-FFF2-40B4-BE49-F238E27FC236}">
                <a16:creationId xmlns:a16="http://schemas.microsoft.com/office/drawing/2014/main" id="{4963DBB9-C264-BAFB-9D08-2A71DCD91B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e-DE"/>
          </a:p>
        </p:txBody>
      </p:sp>
      <p:sp>
        <p:nvSpPr>
          <p:cNvPr id="6" name="Foliennummernplatzhalter 5">
            <a:extLst>
              <a:ext uri="{FF2B5EF4-FFF2-40B4-BE49-F238E27FC236}">
                <a16:creationId xmlns:a16="http://schemas.microsoft.com/office/drawing/2014/main" id="{8947CF7F-EFB8-DCA4-994E-7275A63101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DEE2640-5E31-164E-945E-FA2E4B3C5531}" type="slidenum">
              <a:rPr lang="de-DE" smtClean="0"/>
              <a:t>‹Nr.›</a:t>
            </a:fld>
            <a:endParaRPr lang="de-DE"/>
          </a:p>
        </p:txBody>
      </p:sp>
    </p:spTree>
    <p:extLst>
      <p:ext uri="{BB962C8B-B14F-4D97-AF65-F5344CB8AC3E}">
        <p14:creationId xmlns:p14="http://schemas.microsoft.com/office/powerpoint/2010/main" val="11286197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20.png"/><Relationship Id="rId3" Type="http://schemas.openxmlformats.org/officeDocument/2006/relationships/image" Target="../media/image10.png"/><Relationship Id="rId7" Type="http://schemas.openxmlformats.org/officeDocument/2006/relationships/image" Target="../media/image14.png"/><Relationship Id="rId12" Type="http://schemas.openxmlformats.org/officeDocument/2006/relationships/image" Target="../media/image19.sv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13.svg"/><Relationship Id="rId11" Type="http://schemas.openxmlformats.org/officeDocument/2006/relationships/image" Target="../media/image18.pn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 Id="rId14" Type="http://schemas.openxmlformats.org/officeDocument/2006/relationships/image" Target="../media/image21.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3BC6A8B9-9935-9E68-50D4-BB81D5F7D286}"/>
              </a:ext>
            </a:extLst>
          </p:cNvPr>
          <p:cNvPicPr>
            <a:picLocks noChangeAspect="1"/>
          </p:cNvPicPr>
          <p:nvPr/>
        </p:nvPicPr>
        <p:blipFill>
          <a:blip r:embed="rId2"/>
          <a:stretch>
            <a:fillRect/>
          </a:stretch>
        </p:blipFill>
        <p:spPr>
          <a:xfrm>
            <a:off x="5092741" y="1297169"/>
            <a:ext cx="2006516" cy="3073087"/>
          </a:xfrm>
          <a:prstGeom prst="rect">
            <a:avLst/>
          </a:prstGeom>
        </p:spPr>
      </p:pic>
      <p:sp>
        <p:nvSpPr>
          <p:cNvPr id="7" name="Textfeld 6">
            <a:extLst>
              <a:ext uri="{FF2B5EF4-FFF2-40B4-BE49-F238E27FC236}">
                <a16:creationId xmlns:a16="http://schemas.microsoft.com/office/drawing/2014/main" id="{B4093B7F-CD0C-ADE0-9400-6D7191889EE5}"/>
              </a:ext>
            </a:extLst>
          </p:cNvPr>
          <p:cNvSpPr txBox="1"/>
          <p:nvPr/>
        </p:nvSpPr>
        <p:spPr>
          <a:xfrm>
            <a:off x="3042600" y="4606724"/>
            <a:ext cx="6106800" cy="954107"/>
          </a:xfrm>
          <a:prstGeom prst="rect">
            <a:avLst/>
          </a:prstGeom>
          <a:noFill/>
        </p:spPr>
        <p:txBody>
          <a:bodyPr wrap="none" rtlCol="0">
            <a:spAutoFit/>
          </a:bodyPr>
          <a:lstStyle/>
          <a:p>
            <a:r>
              <a:rPr lang="de-DE" sz="5600" b="1" dirty="0"/>
              <a:t>Schülervertretung</a:t>
            </a:r>
          </a:p>
        </p:txBody>
      </p:sp>
      <p:sp>
        <p:nvSpPr>
          <p:cNvPr id="8" name="Textfeld 7">
            <a:extLst>
              <a:ext uri="{FF2B5EF4-FFF2-40B4-BE49-F238E27FC236}">
                <a16:creationId xmlns:a16="http://schemas.microsoft.com/office/drawing/2014/main" id="{1F2196FA-365C-E22B-1824-6757AB28DF0E}"/>
              </a:ext>
            </a:extLst>
          </p:cNvPr>
          <p:cNvSpPr txBox="1"/>
          <p:nvPr/>
        </p:nvSpPr>
        <p:spPr>
          <a:xfrm>
            <a:off x="3514716" y="5560831"/>
            <a:ext cx="5162567" cy="584775"/>
          </a:xfrm>
          <a:prstGeom prst="rect">
            <a:avLst/>
          </a:prstGeom>
          <a:noFill/>
        </p:spPr>
        <p:txBody>
          <a:bodyPr wrap="none" rtlCol="0">
            <a:spAutoFit/>
          </a:bodyPr>
          <a:lstStyle/>
          <a:p>
            <a:r>
              <a:rPr lang="de-DE" sz="3200" b="1" dirty="0"/>
              <a:t>der Dreieichschule Langen</a:t>
            </a:r>
          </a:p>
        </p:txBody>
      </p:sp>
      <p:sp>
        <p:nvSpPr>
          <p:cNvPr id="9" name="Textfeld 8">
            <a:extLst>
              <a:ext uri="{FF2B5EF4-FFF2-40B4-BE49-F238E27FC236}">
                <a16:creationId xmlns:a16="http://schemas.microsoft.com/office/drawing/2014/main" id="{9004E2CC-6B75-0ADA-F398-B89F813012EC}"/>
              </a:ext>
            </a:extLst>
          </p:cNvPr>
          <p:cNvSpPr txBox="1"/>
          <p:nvPr/>
        </p:nvSpPr>
        <p:spPr>
          <a:xfrm>
            <a:off x="3276990" y="250729"/>
            <a:ext cx="5638018" cy="461665"/>
          </a:xfrm>
          <a:prstGeom prst="rect">
            <a:avLst/>
          </a:prstGeom>
          <a:noFill/>
        </p:spPr>
        <p:txBody>
          <a:bodyPr wrap="none" rtlCol="0">
            <a:spAutoFit/>
          </a:bodyPr>
          <a:lstStyle/>
          <a:p>
            <a:pPr algn="ctr"/>
            <a:r>
              <a:rPr lang="de-DE" sz="2400" b="1" dirty="0"/>
              <a:t>Themengeleitete SV-Stunde 19.08.2026</a:t>
            </a:r>
          </a:p>
        </p:txBody>
      </p:sp>
    </p:spTree>
    <p:extLst>
      <p:ext uri="{BB962C8B-B14F-4D97-AF65-F5344CB8AC3E}">
        <p14:creationId xmlns:p14="http://schemas.microsoft.com/office/powerpoint/2010/main" val="19262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04074-95C2-7862-6FC7-3B8CCB394364}"/>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5692AF45-7761-3B31-4C6B-75A0F3B3E862}"/>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B5208EA3-DE41-EDAC-9E04-2E571A8F6AA0}"/>
              </a:ext>
            </a:extLst>
          </p:cNvPr>
          <p:cNvSpPr txBox="1"/>
          <p:nvPr/>
        </p:nvSpPr>
        <p:spPr>
          <a:xfrm>
            <a:off x="540021" y="610304"/>
            <a:ext cx="6105326" cy="584775"/>
          </a:xfrm>
          <a:prstGeom prst="rect">
            <a:avLst/>
          </a:prstGeom>
          <a:noFill/>
        </p:spPr>
        <p:txBody>
          <a:bodyPr wrap="none" rtlCol="0">
            <a:spAutoFit/>
          </a:bodyPr>
          <a:lstStyle/>
          <a:p>
            <a:r>
              <a:rPr lang="de-DE" sz="3200" b="1" dirty="0"/>
              <a:t>Was ist eine Schülervertretung?</a:t>
            </a:r>
          </a:p>
        </p:txBody>
      </p:sp>
      <p:cxnSp>
        <p:nvCxnSpPr>
          <p:cNvPr id="4" name="Gerade Verbindung 3">
            <a:extLst>
              <a:ext uri="{FF2B5EF4-FFF2-40B4-BE49-F238E27FC236}">
                <a16:creationId xmlns:a16="http://schemas.microsoft.com/office/drawing/2014/main" id="{6BF828F0-3FA5-7386-DBC3-0566CC688365}"/>
              </a:ext>
            </a:extLst>
          </p:cNvPr>
          <p:cNvCxnSpPr>
            <a:cxnSpLocks/>
          </p:cNvCxnSpPr>
          <p:nvPr/>
        </p:nvCxnSpPr>
        <p:spPr>
          <a:xfrm>
            <a:off x="6007825" y="1385608"/>
            <a:ext cx="0" cy="5049533"/>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7" name="Textfeld 6">
            <a:extLst>
              <a:ext uri="{FF2B5EF4-FFF2-40B4-BE49-F238E27FC236}">
                <a16:creationId xmlns:a16="http://schemas.microsoft.com/office/drawing/2014/main" id="{633297D3-0598-6FA8-B511-878BE04C4FAF}"/>
              </a:ext>
            </a:extLst>
          </p:cNvPr>
          <p:cNvSpPr txBox="1"/>
          <p:nvPr/>
        </p:nvSpPr>
        <p:spPr>
          <a:xfrm>
            <a:off x="6204578" y="1385607"/>
            <a:ext cx="2555058" cy="461665"/>
          </a:xfrm>
          <a:prstGeom prst="rect">
            <a:avLst/>
          </a:prstGeom>
          <a:noFill/>
        </p:spPr>
        <p:txBody>
          <a:bodyPr wrap="none" rtlCol="0">
            <a:spAutoFit/>
          </a:bodyPr>
          <a:lstStyle/>
          <a:p>
            <a:r>
              <a:rPr lang="de-DE" sz="2400" b="1" dirty="0"/>
              <a:t>Aufgaben der SV:</a:t>
            </a:r>
          </a:p>
        </p:txBody>
      </p:sp>
      <p:sp>
        <p:nvSpPr>
          <p:cNvPr id="9" name="Textfeld 8">
            <a:extLst>
              <a:ext uri="{FF2B5EF4-FFF2-40B4-BE49-F238E27FC236}">
                <a16:creationId xmlns:a16="http://schemas.microsoft.com/office/drawing/2014/main" id="{35077F49-4239-2775-C596-53D26957708B}"/>
              </a:ext>
            </a:extLst>
          </p:cNvPr>
          <p:cNvSpPr txBox="1"/>
          <p:nvPr/>
        </p:nvSpPr>
        <p:spPr>
          <a:xfrm>
            <a:off x="6286500" y="1847272"/>
            <a:ext cx="5616121" cy="4345228"/>
          </a:xfrm>
          <a:prstGeom prst="rect">
            <a:avLst/>
          </a:prstGeom>
          <a:noFill/>
        </p:spPr>
        <p:txBody>
          <a:bodyPr wrap="square" rtlCol="0">
            <a:spAutoFit/>
          </a:bodyPr>
          <a:lstStyle/>
          <a:p>
            <a:pPr marL="234900" indent="-234900">
              <a:lnSpc>
                <a:spcPct val="105000"/>
              </a:lnSpc>
              <a:spcAft>
                <a:spcPts val="600"/>
              </a:spcAft>
              <a:buFont typeface="Arial" panose="020B0604020202020204" pitchFamily="34" charset="0"/>
              <a:buChar char="•"/>
            </a:pPr>
            <a:r>
              <a:rPr lang="de-DE" sz="2000" dirty="0"/>
              <a:t>Anliegen der Schüler*innen gegenüber anderen vertreten und sich dafür einsetzen</a:t>
            </a:r>
          </a:p>
          <a:p>
            <a:pPr marL="234900" indent="-234900">
              <a:lnSpc>
                <a:spcPct val="105000"/>
              </a:lnSpc>
              <a:spcAft>
                <a:spcPts val="600"/>
              </a:spcAft>
              <a:buFont typeface="Arial" panose="020B0604020202020204" pitchFamily="34" charset="0"/>
              <a:buChar char="•"/>
            </a:pPr>
            <a:r>
              <a:rPr lang="de-DE" sz="2000" dirty="0"/>
              <a:t>Verbesserungen und neue Projekte für die Schule entwickeln und bestmöglich umsetzen</a:t>
            </a:r>
          </a:p>
          <a:p>
            <a:pPr marL="234900" indent="-234900">
              <a:lnSpc>
                <a:spcPct val="105000"/>
              </a:lnSpc>
              <a:spcAft>
                <a:spcPts val="600"/>
              </a:spcAft>
              <a:buFont typeface="Arial" panose="020B0604020202020204" pitchFamily="34" charset="0"/>
              <a:buChar char="•"/>
            </a:pPr>
            <a:r>
              <a:rPr lang="de-DE" sz="2000" dirty="0"/>
              <a:t>Schüler*innen über wichtige Themen und Entscheidungen der Schule informieren</a:t>
            </a:r>
          </a:p>
          <a:p>
            <a:pPr marL="234900" indent="-234900">
              <a:lnSpc>
                <a:spcPct val="105000"/>
              </a:lnSpc>
              <a:spcAft>
                <a:spcPts val="600"/>
              </a:spcAft>
              <a:buFont typeface="Arial" panose="020B0604020202020204" pitchFamily="34" charset="0"/>
              <a:buChar char="•"/>
            </a:pPr>
            <a:r>
              <a:rPr lang="de-DE" sz="2000" dirty="0"/>
              <a:t>Bei Abstimmungen im Sinne der Schüler*innen abstimmen</a:t>
            </a:r>
          </a:p>
          <a:p>
            <a:pPr marL="234900" indent="-234900">
              <a:lnSpc>
                <a:spcPct val="105000"/>
              </a:lnSpc>
              <a:spcAft>
                <a:spcPts val="600"/>
              </a:spcAft>
              <a:buFont typeface="Arial" panose="020B0604020202020204" pitchFamily="34" charset="0"/>
              <a:buChar char="•"/>
            </a:pPr>
            <a:r>
              <a:rPr lang="de-DE" sz="2000" dirty="0"/>
              <a:t>Projekte, Aktionen und Veranstaltungen für die Schüler*innen planen und durchführen</a:t>
            </a:r>
          </a:p>
          <a:p>
            <a:pPr marL="234900" indent="-234900">
              <a:lnSpc>
                <a:spcPct val="105000"/>
              </a:lnSpc>
              <a:spcAft>
                <a:spcPts val="600"/>
              </a:spcAft>
              <a:buFont typeface="Arial" panose="020B0604020202020204" pitchFamily="34" charset="0"/>
              <a:buChar char="•"/>
            </a:pPr>
            <a:r>
              <a:rPr lang="de-DE" sz="2000" dirty="0"/>
              <a:t>Zwischen Schüler*innen und Lehrkräften / der Schulleitung vermitteln</a:t>
            </a:r>
          </a:p>
        </p:txBody>
      </p:sp>
      <p:sp>
        <p:nvSpPr>
          <p:cNvPr id="10" name="Textfeld 9">
            <a:extLst>
              <a:ext uri="{FF2B5EF4-FFF2-40B4-BE49-F238E27FC236}">
                <a16:creationId xmlns:a16="http://schemas.microsoft.com/office/drawing/2014/main" id="{1C827054-EAAF-55D5-59AF-5F96095F208C}"/>
              </a:ext>
            </a:extLst>
          </p:cNvPr>
          <p:cNvSpPr txBox="1"/>
          <p:nvPr/>
        </p:nvSpPr>
        <p:spPr>
          <a:xfrm>
            <a:off x="540022" y="1359985"/>
            <a:ext cx="4972136" cy="4687630"/>
          </a:xfrm>
          <a:prstGeom prst="rect">
            <a:avLst/>
          </a:prstGeom>
          <a:noFill/>
        </p:spPr>
        <p:txBody>
          <a:bodyPr wrap="square" rtlCol="0">
            <a:spAutoFit/>
          </a:bodyPr>
          <a:lstStyle/>
          <a:p>
            <a:pPr algn="just">
              <a:lnSpc>
                <a:spcPct val="120000"/>
              </a:lnSpc>
            </a:pPr>
            <a:r>
              <a:rPr lang="de-DE" altLang="de-DE" sz="2000" dirty="0">
                <a:solidFill>
                  <a:srgbClr val="000000"/>
                </a:solidFill>
                <a:latin typeface="-webkit-standard"/>
              </a:rPr>
              <a:t>Die Schülervertretung (kurz SV) vertritt die Interessen der knapp 1500 Schülerinnen und Schüler unserer Schule gegenüber der Schulleitung, den Lehrkräften, den Eltern und dem Förderverein.</a:t>
            </a:r>
          </a:p>
          <a:p>
            <a:pPr algn="just">
              <a:lnSpc>
                <a:spcPct val="120000"/>
              </a:lnSpc>
            </a:pPr>
            <a:endParaRPr lang="de-DE" altLang="de-DE" sz="500" dirty="0">
              <a:solidFill>
                <a:srgbClr val="000000"/>
              </a:solidFill>
              <a:latin typeface="-webkit-standard"/>
            </a:endParaRPr>
          </a:p>
          <a:p>
            <a:pPr algn="just">
              <a:lnSpc>
                <a:spcPct val="120000"/>
              </a:lnSpc>
            </a:pPr>
            <a:r>
              <a:rPr lang="de-DE" altLang="de-DE" sz="2000" dirty="0">
                <a:solidFill>
                  <a:srgbClr val="000000"/>
                </a:solidFill>
                <a:latin typeface="-webkit-standard"/>
              </a:rPr>
              <a:t>Die SV bringt die Anliegen und Ideen der Schüler*innen in den verschiedensten Gremien ein und setzt sich dafür ein, dass Schülerinnen und Schüler ihren Schulalltag aktiv mitgestalten können.</a:t>
            </a:r>
          </a:p>
          <a:p>
            <a:pPr algn="just">
              <a:lnSpc>
                <a:spcPct val="120000"/>
              </a:lnSpc>
            </a:pPr>
            <a:endParaRPr lang="de-DE" altLang="de-DE" sz="500" dirty="0">
              <a:latin typeface="Arial" panose="020B0604020202020204" pitchFamily="34" charset="0"/>
            </a:endParaRPr>
          </a:p>
          <a:p>
            <a:pPr algn="just">
              <a:lnSpc>
                <a:spcPct val="120000"/>
              </a:lnSpc>
            </a:pPr>
            <a:r>
              <a:rPr lang="de-DE" sz="2000" dirty="0"/>
              <a:t>Die Mitsprache der SV im Schulsystem ist im Hessische Schulgesetz festgeschrieben.</a:t>
            </a:r>
          </a:p>
        </p:txBody>
      </p:sp>
    </p:spTree>
    <p:extLst>
      <p:ext uri="{BB962C8B-B14F-4D97-AF65-F5344CB8AC3E}">
        <p14:creationId xmlns:p14="http://schemas.microsoft.com/office/powerpoint/2010/main" val="40998366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5F544E-7E20-DA76-0F0B-A24232E399C0}"/>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36286761-DB82-9BE0-99DA-78FCEC728E52}"/>
              </a:ext>
            </a:extLst>
          </p:cNvPr>
          <p:cNvPicPr>
            <a:picLocks noChangeAspect="1"/>
          </p:cNvPicPr>
          <p:nvPr/>
        </p:nvPicPr>
        <p:blipFill>
          <a:blip r:embed="rId3"/>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F4FA66C8-5569-E8C5-CF2F-EDBCC5A340E6}"/>
              </a:ext>
            </a:extLst>
          </p:cNvPr>
          <p:cNvSpPr txBox="1"/>
          <p:nvPr/>
        </p:nvSpPr>
        <p:spPr>
          <a:xfrm>
            <a:off x="540021" y="610304"/>
            <a:ext cx="5694957" cy="584775"/>
          </a:xfrm>
          <a:prstGeom prst="rect">
            <a:avLst/>
          </a:prstGeom>
          <a:noFill/>
        </p:spPr>
        <p:txBody>
          <a:bodyPr wrap="none" rtlCol="0">
            <a:spAutoFit/>
          </a:bodyPr>
          <a:lstStyle/>
          <a:p>
            <a:r>
              <a:rPr lang="de-DE" sz="3200" b="1" dirty="0"/>
              <a:t>Aufbau der Schülervertretung</a:t>
            </a:r>
          </a:p>
        </p:txBody>
      </p:sp>
      <p:pic>
        <p:nvPicPr>
          <p:cNvPr id="9" name="Grafik 8" descr="Ein Bild, das Text, Screenshot, Schrift, Quadrat enthält.&#10;&#10;KI-generierte Inhalte können fehlerhaft sein.">
            <a:extLst>
              <a:ext uri="{FF2B5EF4-FFF2-40B4-BE49-F238E27FC236}">
                <a16:creationId xmlns:a16="http://schemas.microsoft.com/office/drawing/2014/main" id="{4C137950-F72B-9027-5B1F-DAD30B79C4D6}"/>
              </a:ext>
            </a:extLst>
          </p:cNvPr>
          <p:cNvPicPr>
            <a:picLocks noChangeAspect="1"/>
          </p:cNvPicPr>
          <p:nvPr/>
        </p:nvPicPr>
        <p:blipFill>
          <a:blip r:embed="rId4"/>
          <a:stretch>
            <a:fillRect/>
          </a:stretch>
        </p:blipFill>
        <p:spPr>
          <a:xfrm>
            <a:off x="9367101" y="3535234"/>
            <a:ext cx="2219459" cy="2774324"/>
          </a:xfrm>
          <a:prstGeom prst="rect">
            <a:avLst/>
          </a:prstGeom>
        </p:spPr>
      </p:pic>
      <p:sp>
        <p:nvSpPr>
          <p:cNvPr id="10" name="Abgerundetes Rechteck 9">
            <a:extLst>
              <a:ext uri="{FF2B5EF4-FFF2-40B4-BE49-F238E27FC236}">
                <a16:creationId xmlns:a16="http://schemas.microsoft.com/office/drawing/2014/main" id="{6B2E4497-C453-97B8-DE29-F8B82F85402F}"/>
              </a:ext>
            </a:extLst>
          </p:cNvPr>
          <p:cNvSpPr/>
          <p:nvPr/>
        </p:nvSpPr>
        <p:spPr>
          <a:xfrm>
            <a:off x="6634848" y="2807503"/>
            <a:ext cx="3126070" cy="1358537"/>
          </a:xfrm>
          <a:prstGeom prst="roundRect">
            <a:avLst/>
          </a:prstGeom>
          <a:solidFill>
            <a:schemeClr val="bg1"/>
          </a:solidFill>
          <a:ln w="38100">
            <a:solidFill>
              <a:srgbClr val="8700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b="1" dirty="0">
                <a:solidFill>
                  <a:srgbClr val="870020"/>
                </a:solidFill>
              </a:rPr>
              <a:t>Optional </a:t>
            </a:r>
            <a:r>
              <a:rPr lang="de-DE" sz="1200" b="1" dirty="0">
                <a:solidFill>
                  <a:srgbClr val="870020"/>
                </a:solidFill>
              </a:rPr>
              <a:t>(eher für ältere Jahrgänge)</a:t>
            </a:r>
            <a:br>
              <a:rPr lang="de-DE" sz="1200" b="1" dirty="0">
                <a:solidFill>
                  <a:srgbClr val="870020"/>
                </a:solidFill>
              </a:rPr>
            </a:br>
            <a:r>
              <a:rPr lang="de-DE" sz="600" b="1" dirty="0">
                <a:solidFill>
                  <a:srgbClr val="870020"/>
                </a:solidFill>
              </a:rPr>
              <a:t> </a:t>
            </a:r>
          </a:p>
          <a:p>
            <a:pPr algn="ctr"/>
            <a:r>
              <a:rPr lang="de-DE" dirty="0">
                <a:solidFill>
                  <a:srgbClr val="870020"/>
                </a:solidFill>
              </a:rPr>
              <a:t>Vergleicht eure Ergebnisse mit der „Musterlösung“</a:t>
            </a:r>
          </a:p>
        </p:txBody>
      </p:sp>
      <p:sp>
        <p:nvSpPr>
          <p:cNvPr id="11" name="Textfeld 10">
            <a:extLst>
              <a:ext uri="{FF2B5EF4-FFF2-40B4-BE49-F238E27FC236}">
                <a16:creationId xmlns:a16="http://schemas.microsoft.com/office/drawing/2014/main" id="{72C5EC80-818B-D60C-2305-B615BAB58C45}"/>
              </a:ext>
            </a:extLst>
          </p:cNvPr>
          <p:cNvSpPr txBox="1"/>
          <p:nvPr/>
        </p:nvSpPr>
        <p:spPr>
          <a:xfrm>
            <a:off x="540021" y="1359985"/>
            <a:ext cx="10362441" cy="953146"/>
          </a:xfrm>
          <a:prstGeom prst="rect">
            <a:avLst/>
          </a:prstGeom>
          <a:noFill/>
        </p:spPr>
        <p:txBody>
          <a:bodyPr wrap="square" rtlCol="0">
            <a:spAutoFit/>
          </a:bodyPr>
          <a:lstStyle/>
          <a:p>
            <a:pPr>
              <a:lnSpc>
                <a:spcPct val="120000"/>
              </a:lnSpc>
            </a:pPr>
            <a:r>
              <a:rPr lang="de-DE" sz="2400" dirty="0"/>
              <a:t>Sammelt in eurer Klasse / eurem Kurs, was ihr über den Aufbau der Schülervertretung bereits wisst:</a:t>
            </a:r>
          </a:p>
        </p:txBody>
      </p:sp>
      <p:sp>
        <p:nvSpPr>
          <p:cNvPr id="12" name="Textfeld 11">
            <a:extLst>
              <a:ext uri="{FF2B5EF4-FFF2-40B4-BE49-F238E27FC236}">
                <a16:creationId xmlns:a16="http://schemas.microsoft.com/office/drawing/2014/main" id="{DB853201-AA11-FC72-C3CA-DCD5BCF97BC0}"/>
              </a:ext>
            </a:extLst>
          </p:cNvPr>
          <p:cNvSpPr txBox="1"/>
          <p:nvPr/>
        </p:nvSpPr>
        <p:spPr>
          <a:xfrm>
            <a:off x="799556" y="2410893"/>
            <a:ext cx="5296444" cy="3381503"/>
          </a:xfrm>
          <a:prstGeom prst="rect">
            <a:avLst/>
          </a:prstGeom>
          <a:noFill/>
        </p:spPr>
        <p:txBody>
          <a:bodyPr wrap="square" rtlCol="0">
            <a:spAutoFit/>
          </a:bodyPr>
          <a:lstStyle/>
          <a:p>
            <a:pPr marL="342900" indent="-342900">
              <a:lnSpc>
                <a:spcPct val="110000"/>
              </a:lnSpc>
              <a:spcAft>
                <a:spcPts val="1200"/>
              </a:spcAft>
              <a:buFont typeface="Arial" panose="020B0604020202020204" pitchFamily="34" charset="0"/>
              <a:buChar char="•"/>
            </a:pPr>
            <a:r>
              <a:rPr lang="de-DE" sz="2400" dirty="0"/>
              <a:t>Welche Ämter kennt ihr?</a:t>
            </a:r>
          </a:p>
          <a:p>
            <a:pPr marL="342900" indent="-342900">
              <a:lnSpc>
                <a:spcPct val="110000"/>
              </a:lnSpc>
              <a:spcAft>
                <a:spcPts val="1200"/>
              </a:spcAft>
              <a:buFont typeface="Arial" panose="020B0604020202020204" pitchFamily="34" charset="0"/>
              <a:buChar char="•"/>
            </a:pPr>
            <a:r>
              <a:rPr lang="de-DE" sz="2400" dirty="0"/>
              <a:t>Was sind deren Aufgaben?</a:t>
            </a:r>
          </a:p>
          <a:p>
            <a:pPr marL="342900" indent="-342900">
              <a:lnSpc>
                <a:spcPct val="110000"/>
              </a:lnSpc>
              <a:spcAft>
                <a:spcPts val="1200"/>
              </a:spcAft>
              <a:buFont typeface="Arial" panose="020B0604020202020204" pitchFamily="34" charset="0"/>
              <a:buChar char="•"/>
            </a:pPr>
            <a:r>
              <a:rPr lang="de-DE" sz="2400" dirty="0"/>
              <a:t>Welche Gremien gibt es an unserer Schule?</a:t>
            </a:r>
          </a:p>
          <a:p>
            <a:pPr marL="342900" indent="-342900">
              <a:lnSpc>
                <a:spcPct val="110000"/>
              </a:lnSpc>
              <a:spcAft>
                <a:spcPts val="1200"/>
              </a:spcAft>
              <a:buFont typeface="Arial" panose="020B0604020202020204" pitchFamily="34" charset="0"/>
              <a:buChar char="•"/>
            </a:pPr>
            <a:r>
              <a:rPr lang="de-DE" sz="2400" dirty="0"/>
              <a:t>Wie stehen die verschiedenen Ämter und die verschiedenen Gremien in Bezug zueinander?</a:t>
            </a:r>
          </a:p>
        </p:txBody>
      </p:sp>
    </p:spTree>
    <p:extLst>
      <p:ext uri="{BB962C8B-B14F-4D97-AF65-F5344CB8AC3E}">
        <p14:creationId xmlns:p14="http://schemas.microsoft.com/office/powerpoint/2010/main" val="35133454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453A6-3CAE-6345-1D7B-80C4AD162398}"/>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23363957-3E35-8500-48EB-98F76482DF92}"/>
              </a:ext>
            </a:extLst>
          </p:cNvPr>
          <p:cNvPicPr>
            <a:picLocks noChangeAspect="1"/>
          </p:cNvPicPr>
          <p:nvPr/>
        </p:nvPicPr>
        <p:blipFill>
          <a:blip r:embed="rId3"/>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0595EF8A-3C48-A231-8682-23826958A51B}"/>
              </a:ext>
            </a:extLst>
          </p:cNvPr>
          <p:cNvSpPr txBox="1"/>
          <p:nvPr/>
        </p:nvSpPr>
        <p:spPr>
          <a:xfrm>
            <a:off x="540021" y="610304"/>
            <a:ext cx="9158854" cy="584775"/>
          </a:xfrm>
          <a:prstGeom prst="rect">
            <a:avLst/>
          </a:prstGeom>
          <a:noFill/>
        </p:spPr>
        <p:txBody>
          <a:bodyPr wrap="none" rtlCol="0">
            <a:spAutoFit/>
          </a:bodyPr>
          <a:lstStyle/>
          <a:p>
            <a:r>
              <a:rPr lang="de-DE" sz="3200" b="1" dirty="0"/>
              <a:t>Die Aufgaben der Klassen- / Kurssprecher*innen</a:t>
            </a:r>
          </a:p>
        </p:txBody>
      </p:sp>
      <p:cxnSp>
        <p:nvCxnSpPr>
          <p:cNvPr id="3" name="Gerade Verbindung 2">
            <a:extLst>
              <a:ext uri="{FF2B5EF4-FFF2-40B4-BE49-F238E27FC236}">
                <a16:creationId xmlns:a16="http://schemas.microsoft.com/office/drawing/2014/main" id="{6E004863-8D5D-2C4F-6F39-1C4965EC255B}"/>
              </a:ext>
            </a:extLst>
          </p:cNvPr>
          <p:cNvCxnSpPr>
            <a:cxnSpLocks/>
          </p:cNvCxnSpPr>
          <p:nvPr/>
        </p:nvCxnSpPr>
        <p:spPr>
          <a:xfrm>
            <a:off x="540021" y="2240306"/>
            <a:ext cx="11074289" cy="0"/>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cxnSp>
        <p:nvCxnSpPr>
          <p:cNvPr id="10" name="Gerade Verbindung 9">
            <a:extLst>
              <a:ext uri="{FF2B5EF4-FFF2-40B4-BE49-F238E27FC236}">
                <a16:creationId xmlns:a16="http://schemas.microsoft.com/office/drawing/2014/main" id="{1112D69C-8C6E-A417-A52C-05715F2947A8}"/>
              </a:ext>
            </a:extLst>
          </p:cNvPr>
          <p:cNvCxnSpPr>
            <a:cxnSpLocks/>
          </p:cNvCxnSpPr>
          <p:nvPr/>
        </p:nvCxnSpPr>
        <p:spPr>
          <a:xfrm flipV="1">
            <a:off x="6096000" y="1486305"/>
            <a:ext cx="0" cy="5214036"/>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3" name="Textfeld 12">
            <a:extLst>
              <a:ext uri="{FF2B5EF4-FFF2-40B4-BE49-F238E27FC236}">
                <a16:creationId xmlns:a16="http://schemas.microsoft.com/office/drawing/2014/main" id="{B0EE6DDA-B741-619B-F439-1E4065FB24E7}"/>
              </a:ext>
            </a:extLst>
          </p:cNvPr>
          <p:cNvSpPr txBox="1"/>
          <p:nvPr/>
        </p:nvSpPr>
        <p:spPr>
          <a:xfrm>
            <a:off x="730521" y="1472492"/>
            <a:ext cx="5174979" cy="707886"/>
          </a:xfrm>
          <a:prstGeom prst="rect">
            <a:avLst/>
          </a:prstGeom>
          <a:noFill/>
        </p:spPr>
        <p:txBody>
          <a:bodyPr wrap="square" rtlCol="0">
            <a:spAutoFit/>
          </a:bodyPr>
          <a:lstStyle/>
          <a:p>
            <a:pPr algn="ctr"/>
            <a:r>
              <a:rPr lang="de-DE" sz="2000" b="1" dirty="0"/>
              <a:t>Was ein/</a:t>
            </a:r>
            <a:r>
              <a:rPr lang="de-DE" sz="2000" b="1" dirty="0" err="1"/>
              <a:t>e</a:t>
            </a:r>
            <a:r>
              <a:rPr lang="de-DE" sz="2000" b="1" dirty="0"/>
              <a:t> Klassen- / Kurssprecher*in machen soll …</a:t>
            </a:r>
          </a:p>
        </p:txBody>
      </p:sp>
      <p:sp>
        <p:nvSpPr>
          <p:cNvPr id="15" name="Textfeld 14">
            <a:extLst>
              <a:ext uri="{FF2B5EF4-FFF2-40B4-BE49-F238E27FC236}">
                <a16:creationId xmlns:a16="http://schemas.microsoft.com/office/drawing/2014/main" id="{2095EE3D-30F4-FD94-9521-673EFAEDBA2C}"/>
              </a:ext>
            </a:extLst>
          </p:cNvPr>
          <p:cNvSpPr txBox="1"/>
          <p:nvPr/>
        </p:nvSpPr>
        <p:spPr>
          <a:xfrm>
            <a:off x="6319232" y="1643942"/>
            <a:ext cx="5174979" cy="400110"/>
          </a:xfrm>
          <a:prstGeom prst="rect">
            <a:avLst/>
          </a:prstGeom>
          <a:noFill/>
        </p:spPr>
        <p:txBody>
          <a:bodyPr wrap="square" rtlCol="0">
            <a:spAutoFit/>
          </a:bodyPr>
          <a:lstStyle/>
          <a:p>
            <a:pPr algn="ctr"/>
            <a:r>
              <a:rPr lang="de-DE" sz="2000" b="1" dirty="0"/>
              <a:t>… und was er / sie nicht machen muss:</a:t>
            </a:r>
          </a:p>
        </p:txBody>
      </p:sp>
      <p:sp>
        <p:nvSpPr>
          <p:cNvPr id="16" name="Textfeld 15">
            <a:extLst>
              <a:ext uri="{FF2B5EF4-FFF2-40B4-BE49-F238E27FC236}">
                <a16:creationId xmlns:a16="http://schemas.microsoft.com/office/drawing/2014/main" id="{8A724305-2BF1-04E8-EB81-7A0A5DDBCA59}"/>
              </a:ext>
            </a:extLst>
          </p:cNvPr>
          <p:cNvSpPr txBox="1"/>
          <p:nvPr/>
        </p:nvSpPr>
        <p:spPr>
          <a:xfrm>
            <a:off x="540022" y="2345303"/>
            <a:ext cx="5365478" cy="4355038"/>
          </a:xfrm>
          <a:prstGeom prst="rect">
            <a:avLst/>
          </a:prstGeom>
          <a:noFill/>
        </p:spPr>
        <p:txBody>
          <a:bodyPr wrap="square" rtlCol="0">
            <a:spAutoFit/>
          </a:bodyPr>
          <a:lstStyle/>
          <a:p>
            <a:pPr marL="234900" indent="-234900">
              <a:spcAft>
                <a:spcPts val="600"/>
              </a:spcAft>
              <a:buFont typeface="Arial" panose="020B0604020202020204" pitchFamily="34" charset="0"/>
              <a:buChar char="•"/>
            </a:pPr>
            <a:r>
              <a:rPr lang="de-DE" sz="1900" dirty="0"/>
              <a:t>direkte/</a:t>
            </a:r>
            <a:r>
              <a:rPr lang="de-DE" sz="1900" dirty="0" err="1"/>
              <a:t>r</a:t>
            </a:r>
            <a:r>
              <a:rPr lang="de-DE" sz="1900" dirty="0"/>
              <a:t> Ansprechpartner*in für die Klasse</a:t>
            </a:r>
          </a:p>
          <a:p>
            <a:pPr marL="234900" indent="-234900">
              <a:spcAft>
                <a:spcPts val="600"/>
              </a:spcAft>
              <a:buFont typeface="Arial" panose="020B0604020202020204" pitchFamily="34" charset="0"/>
              <a:buChar char="•"/>
            </a:pPr>
            <a:r>
              <a:rPr lang="de-DE" sz="1900" dirty="0"/>
              <a:t>Interessensvertretung gegenüber dem Schüler*</a:t>
            </a:r>
            <a:r>
              <a:rPr lang="de-DE" sz="1900" dirty="0" err="1"/>
              <a:t>innenrat</a:t>
            </a:r>
            <a:r>
              <a:rPr lang="de-DE" sz="1900" dirty="0"/>
              <a:t>, den Lehrkräften, der Elternvertretung und der Schulleitung</a:t>
            </a:r>
          </a:p>
          <a:p>
            <a:pPr marL="234900" indent="-234900">
              <a:spcAft>
                <a:spcPts val="600"/>
              </a:spcAft>
              <a:buFont typeface="Arial" panose="020B0604020202020204" pitchFamily="34" charset="0"/>
              <a:buChar char="•"/>
            </a:pPr>
            <a:r>
              <a:rPr lang="de-DE" sz="1900" dirty="0"/>
              <a:t>Vermittlung von Wünschen, Meinungen etc. gegenüber der Klassen- / Kurslehrkräften</a:t>
            </a:r>
          </a:p>
          <a:p>
            <a:pPr marL="234900" indent="-234900">
              <a:spcAft>
                <a:spcPts val="600"/>
              </a:spcAft>
              <a:buFont typeface="Arial" panose="020B0604020202020204" pitchFamily="34" charset="0"/>
              <a:buChar char="•"/>
            </a:pPr>
            <a:r>
              <a:rPr lang="de-DE" sz="1900" dirty="0"/>
              <a:t>Teilnahme am Schüler*</a:t>
            </a:r>
            <a:r>
              <a:rPr lang="de-DE" sz="1900" dirty="0" err="1"/>
              <a:t>innenrat</a:t>
            </a:r>
            <a:r>
              <a:rPr lang="de-DE" sz="1900" dirty="0"/>
              <a:t> und Infor-</a:t>
            </a:r>
            <a:r>
              <a:rPr lang="de-DE" sz="1900" dirty="0" err="1"/>
              <a:t>mationsweitergabe</a:t>
            </a:r>
            <a:r>
              <a:rPr lang="de-DE" sz="1900" dirty="0"/>
              <a:t> an die Klasse / den Kurs</a:t>
            </a:r>
          </a:p>
          <a:p>
            <a:pPr marL="234900" indent="-234900">
              <a:spcAft>
                <a:spcPts val="600"/>
              </a:spcAft>
              <a:buFont typeface="Arial" panose="020B0604020202020204" pitchFamily="34" charset="0"/>
              <a:buChar char="•"/>
            </a:pPr>
            <a:r>
              <a:rPr lang="de-DE" sz="1900" dirty="0"/>
              <a:t>Organisation und Leitung der SV - Stunde</a:t>
            </a:r>
          </a:p>
          <a:p>
            <a:pPr marL="234900" indent="-234900">
              <a:spcAft>
                <a:spcPts val="600"/>
              </a:spcAft>
              <a:buFont typeface="Arial" panose="020B0604020202020204" pitchFamily="34" charset="0"/>
              <a:buChar char="•"/>
            </a:pPr>
            <a:r>
              <a:rPr lang="de-DE" sz="1900" dirty="0"/>
              <a:t>Aufgabenverteilung innerhalb der Klasse / des Kurses</a:t>
            </a:r>
          </a:p>
          <a:p>
            <a:pPr marL="234900" indent="-234900">
              <a:spcAft>
                <a:spcPts val="600"/>
              </a:spcAft>
              <a:buFont typeface="Arial" panose="020B0604020202020204" pitchFamily="34" charset="0"/>
              <a:buChar char="•"/>
            </a:pPr>
            <a:r>
              <a:rPr lang="de-DE" sz="1900" dirty="0"/>
              <a:t>Weiterleitung von großen Problemen und Anliegen an die SV</a:t>
            </a:r>
          </a:p>
        </p:txBody>
      </p:sp>
      <p:sp>
        <p:nvSpPr>
          <p:cNvPr id="18" name="Textfeld 17">
            <a:extLst>
              <a:ext uri="{FF2B5EF4-FFF2-40B4-BE49-F238E27FC236}">
                <a16:creationId xmlns:a16="http://schemas.microsoft.com/office/drawing/2014/main" id="{E8930FE5-7D84-4632-E568-170974DE71F6}"/>
              </a:ext>
            </a:extLst>
          </p:cNvPr>
          <p:cNvSpPr txBox="1"/>
          <p:nvPr/>
        </p:nvSpPr>
        <p:spPr>
          <a:xfrm>
            <a:off x="6172633" y="2345303"/>
            <a:ext cx="5537834" cy="4355038"/>
          </a:xfrm>
          <a:prstGeom prst="rect">
            <a:avLst/>
          </a:prstGeom>
          <a:noFill/>
        </p:spPr>
        <p:txBody>
          <a:bodyPr wrap="square" rtlCol="0">
            <a:spAutoFit/>
          </a:bodyPr>
          <a:lstStyle/>
          <a:p>
            <a:pPr marL="234900" indent="-234900">
              <a:spcAft>
                <a:spcPts val="600"/>
              </a:spcAft>
              <a:buFont typeface="Arial" panose="020B0604020202020204" pitchFamily="34" charset="0"/>
              <a:buChar char="•"/>
            </a:pPr>
            <a:r>
              <a:rPr lang="de-DE" sz="1900" dirty="0"/>
              <a:t>für sämtliche Streiche etc. der Mitschüler*innen verantwortlich sein</a:t>
            </a:r>
          </a:p>
          <a:p>
            <a:pPr marL="234900" indent="-234900">
              <a:spcAft>
                <a:spcPts val="600"/>
              </a:spcAft>
              <a:buFont typeface="Arial" panose="020B0604020202020204" pitchFamily="34" charset="0"/>
              <a:buChar char="•"/>
            </a:pPr>
            <a:r>
              <a:rPr lang="de-DE" sz="1900" dirty="0"/>
              <a:t>bei Abwesenheit der Lehrkraft „Lehrer*in spielen“</a:t>
            </a:r>
          </a:p>
          <a:p>
            <a:pPr marL="234900" indent="-234900">
              <a:spcAft>
                <a:spcPts val="600"/>
              </a:spcAft>
              <a:buFont typeface="Arial" panose="020B0604020202020204" pitchFamily="34" charset="0"/>
              <a:buChar char="•"/>
            </a:pPr>
            <a:r>
              <a:rPr lang="de-DE" sz="1900" dirty="0"/>
              <a:t>in Pausen aufpassen, dass nichts passiert</a:t>
            </a:r>
          </a:p>
          <a:p>
            <a:pPr marL="234900" indent="-234900">
              <a:spcAft>
                <a:spcPts val="600"/>
              </a:spcAft>
              <a:buFont typeface="Arial" panose="020B0604020202020204" pitchFamily="34" charset="0"/>
              <a:buChar char="•"/>
            </a:pPr>
            <a:r>
              <a:rPr lang="de-DE" sz="1900" dirty="0"/>
              <a:t>sich von anderen mit Bemerkungen wie „Schließlich bist du der / die Klassen- / Kurssprecher*in!“ sämtliche Aufgaben wie den Ordnungsdienst zuschreiben lassen</a:t>
            </a:r>
          </a:p>
          <a:p>
            <a:pPr marL="234900" indent="-234900">
              <a:spcAft>
                <a:spcPts val="600"/>
              </a:spcAft>
              <a:buFont typeface="Arial" panose="020B0604020202020204" pitchFamily="34" charset="0"/>
              <a:buChar char="•"/>
            </a:pPr>
            <a:r>
              <a:rPr lang="de-DE" sz="1900" dirty="0"/>
              <a:t>Dummheiten der Mitschüler*innen mitmachen</a:t>
            </a:r>
          </a:p>
          <a:p>
            <a:pPr marL="234900" indent="-234900">
              <a:spcAft>
                <a:spcPts val="600"/>
              </a:spcAft>
              <a:buFont typeface="Arial" panose="020B0604020202020204" pitchFamily="34" charset="0"/>
              <a:buChar char="•"/>
            </a:pPr>
            <a:r>
              <a:rPr lang="de-DE" sz="1900" dirty="0"/>
              <a:t>alle Probleme alleine lösen</a:t>
            </a:r>
          </a:p>
          <a:p>
            <a:pPr marL="234900" indent="-234900">
              <a:spcAft>
                <a:spcPts val="600"/>
              </a:spcAft>
              <a:buFont typeface="Arial" panose="020B0604020202020204" pitchFamily="34" charset="0"/>
              <a:buChar char="•"/>
            </a:pPr>
            <a:r>
              <a:rPr lang="de-DE" sz="1900" dirty="0"/>
              <a:t>seine / ihre eigene Persönlichkeit für das Amt aufgeben</a:t>
            </a:r>
          </a:p>
        </p:txBody>
      </p:sp>
    </p:spTree>
    <p:extLst>
      <p:ext uri="{BB962C8B-B14F-4D97-AF65-F5344CB8AC3E}">
        <p14:creationId xmlns:p14="http://schemas.microsoft.com/office/powerpoint/2010/main" val="1710370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61D39D-B309-55DC-8F92-B8021DB0E968}"/>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820D0968-5263-A25E-E450-226A6115FF4D}"/>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E3B1A3C6-615D-48DB-14D8-C0D1DD4BC7EC}"/>
              </a:ext>
            </a:extLst>
          </p:cNvPr>
          <p:cNvSpPr txBox="1"/>
          <p:nvPr/>
        </p:nvSpPr>
        <p:spPr>
          <a:xfrm>
            <a:off x="540021" y="610304"/>
            <a:ext cx="4840364" cy="584775"/>
          </a:xfrm>
          <a:prstGeom prst="rect">
            <a:avLst/>
          </a:prstGeom>
          <a:noFill/>
        </p:spPr>
        <p:txBody>
          <a:bodyPr wrap="none" rtlCol="0">
            <a:spAutoFit/>
          </a:bodyPr>
          <a:lstStyle/>
          <a:p>
            <a:r>
              <a:rPr lang="de-DE" sz="3200" b="1" dirty="0"/>
              <a:t>Was ist eine SV - Stunde?</a:t>
            </a:r>
          </a:p>
        </p:txBody>
      </p:sp>
      <p:sp>
        <p:nvSpPr>
          <p:cNvPr id="4" name="Textfeld 3">
            <a:extLst>
              <a:ext uri="{FF2B5EF4-FFF2-40B4-BE49-F238E27FC236}">
                <a16:creationId xmlns:a16="http://schemas.microsoft.com/office/drawing/2014/main" id="{27DADC2C-72BE-6BAE-8F7B-E7A92472B1C2}"/>
              </a:ext>
            </a:extLst>
          </p:cNvPr>
          <p:cNvSpPr txBox="1"/>
          <p:nvPr/>
        </p:nvSpPr>
        <p:spPr>
          <a:xfrm>
            <a:off x="540021" y="1359985"/>
            <a:ext cx="11362604" cy="1154162"/>
          </a:xfrm>
          <a:prstGeom prst="rect">
            <a:avLst/>
          </a:prstGeom>
          <a:noFill/>
        </p:spPr>
        <p:txBody>
          <a:bodyPr wrap="square" rtlCol="0">
            <a:spAutoFit/>
          </a:bodyPr>
          <a:lstStyle/>
          <a:p>
            <a:r>
              <a:rPr lang="de-DE" sz="2300" dirty="0"/>
              <a:t>Die SV - Stunde findet einmal wöchentlich statt.</a:t>
            </a:r>
          </a:p>
          <a:p>
            <a:r>
              <a:rPr lang="de-DE" sz="2300" dirty="0"/>
              <a:t>Sie rotiert über die verschiedenen Wochentage und Stunden.</a:t>
            </a:r>
          </a:p>
          <a:p>
            <a:r>
              <a:rPr lang="de-DE" sz="2300" dirty="0"/>
              <a:t>Alle SV - Stunden werden zu Beginn des Schuljahres durch die Schulleitung terminiert.</a:t>
            </a:r>
          </a:p>
        </p:txBody>
      </p:sp>
      <p:sp>
        <p:nvSpPr>
          <p:cNvPr id="6" name="Textfeld 5">
            <a:extLst>
              <a:ext uri="{FF2B5EF4-FFF2-40B4-BE49-F238E27FC236}">
                <a16:creationId xmlns:a16="http://schemas.microsoft.com/office/drawing/2014/main" id="{135963CD-CBBC-4FE8-9794-E46D5CE19EF9}"/>
              </a:ext>
            </a:extLst>
          </p:cNvPr>
          <p:cNvSpPr txBox="1"/>
          <p:nvPr/>
        </p:nvSpPr>
        <p:spPr>
          <a:xfrm>
            <a:off x="540021" y="2745313"/>
            <a:ext cx="11362604" cy="1154162"/>
          </a:xfrm>
          <a:prstGeom prst="rect">
            <a:avLst/>
          </a:prstGeom>
          <a:noFill/>
        </p:spPr>
        <p:txBody>
          <a:bodyPr wrap="square" rtlCol="0">
            <a:spAutoFit/>
          </a:bodyPr>
          <a:lstStyle/>
          <a:p>
            <a:r>
              <a:rPr lang="de-DE" sz="2300" dirty="0"/>
              <a:t>Geleitet wird die SV - Stunde von den Klassen- und Kurssprecher*innen. Sie bringen eigene Themen (bspw. aus dem Schüler*</a:t>
            </a:r>
            <a:r>
              <a:rPr lang="de-DE" sz="2300" dirty="0" err="1"/>
              <a:t>innenrat</a:t>
            </a:r>
            <a:r>
              <a:rPr lang="de-DE" sz="2300" dirty="0"/>
              <a:t>) mit, gehen aber auch auf Themenvorschläge ihrer Mitschüler*innen ein.</a:t>
            </a:r>
          </a:p>
        </p:txBody>
      </p:sp>
      <p:sp>
        <p:nvSpPr>
          <p:cNvPr id="7" name="Textfeld 6">
            <a:extLst>
              <a:ext uri="{FF2B5EF4-FFF2-40B4-BE49-F238E27FC236}">
                <a16:creationId xmlns:a16="http://schemas.microsoft.com/office/drawing/2014/main" id="{7DB39C00-8B67-56E2-8319-711701F3F0D3}"/>
              </a:ext>
            </a:extLst>
          </p:cNvPr>
          <p:cNvSpPr txBox="1"/>
          <p:nvPr/>
        </p:nvSpPr>
        <p:spPr>
          <a:xfrm>
            <a:off x="540021" y="4130641"/>
            <a:ext cx="11362604" cy="1508105"/>
          </a:xfrm>
          <a:prstGeom prst="rect">
            <a:avLst/>
          </a:prstGeom>
          <a:noFill/>
        </p:spPr>
        <p:txBody>
          <a:bodyPr wrap="square" rtlCol="0">
            <a:spAutoFit/>
          </a:bodyPr>
          <a:lstStyle/>
          <a:p>
            <a:r>
              <a:rPr lang="de-DE" sz="2300" dirty="0"/>
              <a:t>Das Ziel der SV - Stunde ist es, zu möglichst allen Themen und Problemen ein Ergebnis zu erzielen. Ein Ergebnis kann aber beispielsweise auch sein, dass einzelne Schüler*innen sich mit dem Thema bis zur nächsten SV - Stunde beschäftigen oder sich jede/</a:t>
            </a:r>
            <a:r>
              <a:rPr lang="de-DE" sz="2300" dirty="0" err="1"/>
              <a:t>r</a:t>
            </a:r>
            <a:r>
              <a:rPr lang="de-DE" sz="2300" dirty="0"/>
              <a:t> Gedanken über das Thema macht und es beim nächsten Mal wieder angesprochen wird.</a:t>
            </a:r>
          </a:p>
        </p:txBody>
      </p:sp>
      <p:sp>
        <p:nvSpPr>
          <p:cNvPr id="9" name="Textfeld 8">
            <a:extLst>
              <a:ext uri="{FF2B5EF4-FFF2-40B4-BE49-F238E27FC236}">
                <a16:creationId xmlns:a16="http://schemas.microsoft.com/office/drawing/2014/main" id="{8C53653A-0B16-1BEF-E995-5D4A319F23A1}"/>
              </a:ext>
            </a:extLst>
          </p:cNvPr>
          <p:cNvSpPr txBox="1"/>
          <p:nvPr/>
        </p:nvSpPr>
        <p:spPr>
          <a:xfrm>
            <a:off x="540021" y="5869912"/>
            <a:ext cx="11362604" cy="800219"/>
          </a:xfrm>
          <a:prstGeom prst="rect">
            <a:avLst/>
          </a:prstGeom>
          <a:noFill/>
        </p:spPr>
        <p:txBody>
          <a:bodyPr wrap="square" rtlCol="0">
            <a:spAutoFit/>
          </a:bodyPr>
          <a:lstStyle/>
          <a:p>
            <a:r>
              <a:rPr lang="de-DE" sz="2300" b="1" dirty="0"/>
              <a:t>Was behandelt ihr in eurer SV - Stunde? </a:t>
            </a:r>
          </a:p>
          <a:p>
            <a:r>
              <a:rPr lang="de-DE" sz="2300" b="1" dirty="0"/>
              <a:t>Schaut euch mögliche Inhalte der SV - Stunde an.</a:t>
            </a:r>
          </a:p>
        </p:txBody>
      </p:sp>
      <p:pic>
        <p:nvPicPr>
          <p:cNvPr id="10" name="Grafik 9" descr="Ein Bild, das Grafiken, Kreativität enthält.&#10;&#10;KI-generierte Inhalte können fehlerhaft sein.">
            <a:extLst>
              <a:ext uri="{FF2B5EF4-FFF2-40B4-BE49-F238E27FC236}">
                <a16:creationId xmlns:a16="http://schemas.microsoft.com/office/drawing/2014/main" id="{F50D7FD1-93EA-7A0F-349C-A0C395C528FB}"/>
              </a:ext>
            </a:extLst>
          </p:cNvPr>
          <p:cNvPicPr>
            <a:picLocks noChangeAspect="1"/>
          </p:cNvPicPr>
          <p:nvPr/>
        </p:nvPicPr>
        <p:blipFill>
          <a:blip r:embed="rId3"/>
          <a:stretch>
            <a:fillRect/>
          </a:stretch>
        </p:blipFill>
        <p:spPr>
          <a:xfrm rot="11392626" flipH="1">
            <a:off x="9959436" y="5052494"/>
            <a:ext cx="2112892" cy="2582332"/>
          </a:xfrm>
          <a:prstGeom prst="rect">
            <a:avLst/>
          </a:prstGeom>
        </p:spPr>
      </p:pic>
    </p:spTree>
    <p:extLst>
      <p:ext uri="{BB962C8B-B14F-4D97-AF65-F5344CB8AC3E}">
        <p14:creationId xmlns:p14="http://schemas.microsoft.com/office/powerpoint/2010/main" val="32132624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A9926-4424-BFF3-9218-A3735D7B8570}"/>
            </a:ext>
          </a:extLst>
        </p:cNvPr>
        <p:cNvGrpSpPr/>
        <p:nvPr/>
      </p:nvGrpSpPr>
      <p:grpSpPr>
        <a:xfrm>
          <a:off x="0" y="0"/>
          <a:ext cx="0" cy="0"/>
          <a:chOff x="0" y="0"/>
          <a:chExt cx="0" cy="0"/>
        </a:xfrm>
      </p:grpSpPr>
      <p:pic>
        <p:nvPicPr>
          <p:cNvPr id="48" name="Grafik 47" descr="Ein Bild, das Text, Screenshot, Schrift, Grafiken enthält.&#10;&#10;KI-generierte Inhalte können fehlerhaft sein.">
            <a:extLst>
              <a:ext uri="{FF2B5EF4-FFF2-40B4-BE49-F238E27FC236}">
                <a16:creationId xmlns:a16="http://schemas.microsoft.com/office/drawing/2014/main" id="{E9043AF7-E2DA-F072-80B8-ADE05D0B0D71}"/>
              </a:ext>
            </a:extLst>
          </p:cNvPr>
          <p:cNvPicPr>
            <a:picLocks noChangeAspect="1"/>
          </p:cNvPicPr>
          <p:nvPr/>
        </p:nvPicPr>
        <p:blipFill>
          <a:blip r:embed="rId2"/>
          <a:stretch>
            <a:fillRect/>
          </a:stretch>
        </p:blipFill>
        <p:spPr>
          <a:xfrm>
            <a:off x="8418143" y="5365351"/>
            <a:ext cx="1716754" cy="965674"/>
          </a:xfrm>
          <a:prstGeom prst="rect">
            <a:avLst/>
          </a:prstGeom>
          <a:ln w="12700">
            <a:solidFill>
              <a:srgbClr val="870020"/>
            </a:solidFill>
          </a:ln>
        </p:spPr>
      </p:pic>
      <p:pic>
        <p:nvPicPr>
          <p:cNvPr id="5" name="Grafik 4" descr="Ein Bild, das Logo, Text, Schrift, Grafiken enthält.&#10;&#10;KI-generierte Inhalte können fehlerhaft sein.">
            <a:extLst>
              <a:ext uri="{FF2B5EF4-FFF2-40B4-BE49-F238E27FC236}">
                <a16:creationId xmlns:a16="http://schemas.microsoft.com/office/drawing/2014/main" id="{D8762AA6-4699-6299-7E74-7CB24A9A9544}"/>
              </a:ext>
            </a:extLst>
          </p:cNvPr>
          <p:cNvPicPr>
            <a:picLocks noChangeAspect="1"/>
          </p:cNvPicPr>
          <p:nvPr/>
        </p:nvPicPr>
        <p:blipFill>
          <a:blip r:embed="rId3"/>
          <a:stretch>
            <a:fillRect/>
          </a:stretch>
        </p:blipFill>
        <p:spPr>
          <a:xfrm>
            <a:off x="11161997" y="289374"/>
            <a:ext cx="740628" cy="1134311"/>
          </a:xfrm>
          <a:prstGeom prst="rect">
            <a:avLst/>
          </a:prstGeom>
        </p:spPr>
      </p:pic>
      <p:sp>
        <p:nvSpPr>
          <p:cNvPr id="2" name="Textfeld 1">
            <a:extLst>
              <a:ext uri="{FF2B5EF4-FFF2-40B4-BE49-F238E27FC236}">
                <a16:creationId xmlns:a16="http://schemas.microsoft.com/office/drawing/2014/main" id="{1ED62148-DA03-0662-3648-29B9924915BD}"/>
              </a:ext>
            </a:extLst>
          </p:cNvPr>
          <p:cNvSpPr txBox="1"/>
          <p:nvPr/>
        </p:nvSpPr>
        <p:spPr>
          <a:xfrm>
            <a:off x="540021" y="1359985"/>
            <a:ext cx="8620052" cy="461665"/>
          </a:xfrm>
          <a:prstGeom prst="rect">
            <a:avLst/>
          </a:prstGeom>
          <a:noFill/>
        </p:spPr>
        <p:txBody>
          <a:bodyPr wrap="none" rtlCol="0">
            <a:spAutoFit/>
          </a:bodyPr>
          <a:lstStyle/>
          <a:p>
            <a:r>
              <a:rPr lang="de-DE" sz="2400" dirty="0"/>
              <a:t>Die Inhalte der SV - Stunde lassen sich in drei Bereiche einteilen:</a:t>
            </a:r>
          </a:p>
        </p:txBody>
      </p:sp>
      <p:sp>
        <p:nvSpPr>
          <p:cNvPr id="3" name="Textfeld 2">
            <a:extLst>
              <a:ext uri="{FF2B5EF4-FFF2-40B4-BE49-F238E27FC236}">
                <a16:creationId xmlns:a16="http://schemas.microsoft.com/office/drawing/2014/main" id="{A1073119-5972-6379-944D-41761E1D1999}"/>
              </a:ext>
            </a:extLst>
          </p:cNvPr>
          <p:cNvSpPr txBox="1"/>
          <p:nvPr/>
        </p:nvSpPr>
        <p:spPr>
          <a:xfrm>
            <a:off x="540021" y="610304"/>
            <a:ext cx="4531818" cy="584775"/>
          </a:xfrm>
          <a:prstGeom prst="rect">
            <a:avLst/>
          </a:prstGeom>
          <a:noFill/>
        </p:spPr>
        <p:txBody>
          <a:bodyPr wrap="none" rtlCol="0">
            <a:spAutoFit/>
          </a:bodyPr>
          <a:lstStyle/>
          <a:p>
            <a:r>
              <a:rPr lang="de-DE" sz="3200" b="1" dirty="0"/>
              <a:t>Inhalt einer SV - Stunde</a:t>
            </a:r>
          </a:p>
        </p:txBody>
      </p:sp>
      <p:sp>
        <p:nvSpPr>
          <p:cNvPr id="18" name="Abgerundetes Rechteck 17">
            <a:extLst>
              <a:ext uri="{FF2B5EF4-FFF2-40B4-BE49-F238E27FC236}">
                <a16:creationId xmlns:a16="http://schemas.microsoft.com/office/drawing/2014/main" id="{7CA1D48D-C7CF-339F-6130-FCF7466798C1}"/>
              </a:ext>
            </a:extLst>
          </p:cNvPr>
          <p:cNvSpPr/>
          <p:nvPr/>
        </p:nvSpPr>
        <p:spPr>
          <a:xfrm>
            <a:off x="634362" y="2043708"/>
            <a:ext cx="3470149" cy="4526224"/>
          </a:xfrm>
          <a:prstGeom prst="roundRect">
            <a:avLst>
              <a:gd name="adj" fmla="val 5751"/>
            </a:avLst>
          </a:prstGeom>
          <a:noFill/>
          <a:ln w="38100">
            <a:solidFill>
              <a:srgbClr val="8700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Textfeld 22">
            <a:extLst>
              <a:ext uri="{FF2B5EF4-FFF2-40B4-BE49-F238E27FC236}">
                <a16:creationId xmlns:a16="http://schemas.microsoft.com/office/drawing/2014/main" id="{7CAF6959-2E60-9839-9654-E260020AA58D}"/>
              </a:ext>
            </a:extLst>
          </p:cNvPr>
          <p:cNvSpPr txBox="1"/>
          <p:nvPr/>
        </p:nvSpPr>
        <p:spPr>
          <a:xfrm>
            <a:off x="725300" y="2159720"/>
            <a:ext cx="3288272" cy="830997"/>
          </a:xfrm>
          <a:prstGeom prst="rect">
            <a:avLst/>
          </a:prstGeom>
          <a:noFill/>
        </p:spPr>
        <p:txBody>
          <a:bodyPr wrap="none" rtlCol="0">
            <a:spAutoFit/>
          </a:bodyPr>
          <a:lstStyle/>
          <a:p>
            <a:pPr algn="ctr"/>
            <a:r>
              <a:rPr lang="de-DE" sz="2400" b="1" dirty="0"/>
              <a:t>Klassen- / Kursinterne</a:t>
            </a:r>
          </a:p>
          <a:p>
            <a:pPr algn="ctr"/>
            <a:r>
              <a:rPr lang="de-DE" sz="2400" b="1" dirty="0"/>
              <a:t>Themen</a:t>
            </a:r>
          </a:p>
        </p:txBody>
      </p:sp>
      <p:sp>
        <p:nvSpPr>
          <p:cNvPr id="24" name="Textfeld 23">
            <a:extLst>
              <a:ext uri="{FF2B5EF4-FFF2-40B4-BE49-F238E27FC236}">
                <a16:creationId xmlns:a16="http://schemas.microsoft.com/office/drawing/2014/main" id="{B83F9CC0-8D69-2866-A517-E59E75B0D7B0}"/>
              </a:ext>
            </a:extLst>
          </p:cNvPr>
          <p:cNvSpPr txBox="1">
            <a:spLocks noGrp="1" noRot="1" noMove="1" noResize="1" noEditPoints="1" noAdjustHandles="1" noChangeArrowheads="1" noChangeShapeType="1"/>
          </p:cNvSpPr>
          <p:nvPr/>
        </p:nvSpPr>
        <p:spPr>
          <a:xfrm>
            <a:off x="788516" y="3135305"/>
            <a:ext cx="3253632" cy="3093154"/>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400" dirty="0"/>
              <a:t>Klassenfeste</a:t>
            </a:r>
          </a:p>
          <a:p>
            <a:pPr marL="342900" indent="-342900">
              <a:spcAft>
                <a:spcPts val="600"/>
              </a:spcAft>
              <a:buFont typeface="Arial" panose="020B0604020202020204" pitchFamily="34" charset="0"/>
              <a:buChar char="•"/>
            </a:pPr>
            <a:r>
              <a:rPr lang="de-DE" sz="2400" dirty="0"/>
              <a:t>Ausflüge</a:t>
            </a:r>
          </a:p>
          <a:p>
            <a:pPr>
              <a:spcAft>
                <a:spcPts val="600"/>
              </a:spcAft>
            </a:pPr>
            <a:endParaRPr lang="de-DE" sz="800" dirty="0"/>
          </a:p>
          <a:p>
            <a:pPr marL="342900" indent="-342900">
              <a:spcAft>
                <a:spcPts val="600"/>
              </a:spcAft>
              <a:buFont typeface="Arial" panose="020B0604020202020204" pitchFamily="34" charset="0"/>
              <a:buChar char="•"/>
            </a:pPr>
            <a:r>
              <a:rPr lang="de-DE" sz="2400" dirty="0"/>
              <a:t>Streitigkeiten zwischen Schüler*innen</a:t>
            </a:r>
          </a:p>
          <a:p>
            <a:pPr marL="342900" indent="-342900">
              <a:spcAft>
                <a:spcPts val="600"/>
              </a:spcAft>
              <a:buFont typeface="Arial" panose="020B0604020202020204" pitchFamily="34" charset="0"/>
              <a:buChar char="•"/>
            </a:pPr>
            <a:r>
              <a:rPr lang="de-DE" sz="2400" dirty="0"/>
              <a:t>Probleme mit Lehrkräften</a:t>
            </a:r>
          </a:p>
        </p:txBody>
      </p:sp>
      <p:sp>
        <p:nvSpPr>
          <p:cNvPr id="31" name="Abgerundetes Rechteck 30">
            <a:extLst>
              <a:ext uri="{FF2B5EF4-FFF2-40B4-BE49-F238E27FC236}">
                <a16:creationId xmlns:a16="http://schemas.microsoft.com/office/drawing/2014/main" id="{1C92822E-500F-FB7F-6552-BAC8F468D505}"/>
              </a:ext>
            </a:extLst>
          </p:cNvPr>
          <p:cNvSpPr/>
          <p:nvPr/>
        </p:nvSpPr>
        <p:spPr>
          <a:xfrm>
            <a:off x="4394979" y="2043708"/>
            <a:ext cx="3470149" cy="4526224"/>
          </a:xfrm>
          <a:prstGeom prst="roundRect">
            <a:avLst>
              <a:gd name="adj" fmla="val 5751"/>
            </a:avLst>
          </a:prstGeom>
          <a:noFill/>
          <a:ln w="38100">
            <a:solidFill>
              <a:srgbClr val="8700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2" name="Textfeld 31">
            <a:extLst>
              <a:ext uri="{FF2B5EF4-FFF2-40B4-BE49-F238E27FC236}">
                <a16:creationId xmlns:a16="http://schemas.microsoft.com/office/drawing/2014/main" id="{E0687655-8EE0-E24D-6925-5DA7DB6E2720}"/>
              </a:ext>
            </a:extLst>
          </p:cNvPr>
          <p:cNvSpPr txBox="1"/>
          <p:nvPr/>
        </p:nvSpPr>
        <p:spPr>
          <a:xfrm>
            <a:off x="5135968" y="2159720"/>
            <a:ext cx="1988173" cy="830997"/>
          </a:xfrm>
          <a:prstGeom prst="rect">
            <a:avLst/>
          </a:prstGeom>
          <a:noFill/>
        </p:spPr>
        <p:txBody>
          <a:bodyPr wrap="none" rtlCol="0">
            <a:spAutoFit/>
          </a:bodyPr>
          <a:lstStyle/>
          <a:p>
            <a:pPr algn="ctr"/>
            <a:r>
              <a:rPr lang="de-DE" sz="2400" b="1" dirty="0"/>
              <a:t>Schulinterne</a:t>
            </a:r>
          </a:p>
          <a:p>
            <a:pPr algn="ctr"/>
            <a:r>
              <a:rPr lang="de-DE" sz="2400" b="1" dirty="0"/>
              <a:t>Themen</a:t>
            </a:r>
          </a:p>
        </p:txBody>
      </p:sp>
      <p:sp>
        <p:nvSpPr>
          <p:cNvPr id="33" name="Textfeld 32">
            <a:extLst>
              <a:ext uri="{FF2B5EF4-FFF2-40B4-BE49-F238E27FC236}">
                <a16:creationId xmlns:a16="http://schemas.microsoft.com/office/drawing/2014/main" id="{761B605C-19C9-565A-E7D2-0619E3C46456}"/>
              </a:ext>
            </a:extLst>
          </p:cNvPr>
          <p:cNvSpPr txBox="1"/>
          <p:nvPr/>
        </p:nvSpPr>
        <p:spPr>
          <a:xfrm>
            <a:off x="4520557" y="3106729"/>
            <a:ext cx="3253632" cy="2662267"/>
          </a:xfrm>
          <a:prstGeom prst="rect">
            <a:avLst/>
          </a:prstGeom>
          <a:noFill/>
        </p:spPr>
        <p:txBody>
          <a:bodyPr wrap="square" rtlCol="0">
            <a:spAutoFit/>
          </a:bodyPr>
          <a:lstStyle/>
          <a:p>
            <a:pPr marL="342900" indent="-342900">
              <a:spcAft>
                <a:spcPts val="600"/>
              </a:spcAft>
              <a:buFont typeface="Arial" panose="020B0604020202020204" pitchFamily="34" charset="0"/>
              <a:buChar char="•"/>
            </a:pPr>
            <a:r>
              <a:rPr lang="de-DE" sz="2400" dirty="0"/>
              <a:t>Häufig von der SV vorgegeben</a:t>
            </a:r>
          </a:p>
          <a:p>
            <a:pPr>
              <a:spcAft>
                <a:spcPts val="600"/>
              </a:spcAft>
            </a:pPr>
            <a:endParaRPr lang="de-DE" sz="800" dirty="0"/>
          </a:p>
          <a:p>
            <a:pPr marL="342900" indent="-342900">
              <a:spcAft>
                <a:spcPts val="600"/>
              </a:spcAft>
              <a:buFont typeface="Arial" panose="020B0604020202020204" pitchFamily="34" charset="0"/>
              <a:buChar char="•"/>
            </a:pPr>
            <a:r>
              <a:rPr lang="de-DE" sz="2400" dirty="0"/>
              <a:t>Umfragen</a:t>
            </a:r>
          </a:p>
          <a:p>
            <a:pPr marL="342900" indent="-342900">
              <a:spcAft>
                <a:spcPts val="600"/>
              </a:spcAft>
              <a:buFont typeface="Arial" panose="020B0604020202020204" pitchFamily="34" charset="0"/>
              <a:buChar char="•"/>
            </a:pPr>
            <a:r>
              <a:rPr lang="de-DE" sz="2400" dirty="0"/>
              <a:t>Informationen aus den Sitzungen des Schüler*</a:t>
            </a:r>
            <a:r>
              <a:rPr lang="de-DE" sz="2400" dirty="0" err="1"/>
              <a:t>innenrats</a:t>
            </a:r>
            <a:endParaRPr lang="de-DE" sz="2400" dirty="0"/>
          </a:p>
        </p:txBody>
      </p:sp>
      <p:sp>
        <p:nvSpPr>
          <p:cNvPr id="34" name="Abgerundetes Rechteck 33">
            <a:extLst>
              <a:ext uri="{FF2B5EF4-FFF2-40B4-BE49-F238E27FC236}">
                <a16:creationId xmlns:a16="http://schemas.microsoft.com/office/drawing/2014/main" id="{B78BA7F0-78CE-3FB9-CB82-668143594395}"/>
              </a:ext>
            </a:extLst>
          </p:cNvPr>
          <p:cNvSpPr/>
          <p:nvPr/>
        </p:nvSpPr>
        <p:spPr>
          <a:xfrm>
            <a:off x="8155596" y="2043708"/>
            <a:ext cx="3470149" cy="4526224"/>
          </a:xfrm>
          <a:prstGeom prst="roundRect">
            <a:avLst>
              <a:gd name="adj" fmla="val 5751"/>
            </a:avLst>
          </a:prstGeom>
          <a:noFill/>
          <a:ln w="38100">
            <a:solidFill>
              <a:srgbClr val="8700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Textfeld 34">
            <a:extLst>
              <a:ext uri="{FF2B5EF4-FFF2-40B4-BE49-F238E27FC236}">
                <a16:creationId xmlns:a16="http://schemas.microsoft.com/office/drawing/2014/main" id="{33B92F97-E47B-B60F-CE3D-F9ECB2A241C8}"/>
              </a:ext>
            </a:extLst>
          </p:cNvPr>
          <p:cNvSpPr txBox="1"/>
          <p:nvPr/>
        </p:nvSpPr>
        <p:spPr>
          <a:xfrm>
            <a:off x="8555530" y="2159720"/>
            <a:ext cx="2670283" cy="830997"/>
          </a:xfrm>
          <a:prstGeom prst="rect">
            <a:avLst/>
          </a:prstGeom>
          <a:noFill/>
        </p:spPr>
        <p:txBody>
          <a:bodyPr wrap="none" rtlCol="0">
            <a:spAutoFit/>
          </a:bodyPr>
          <a:lstStyle/>
          <a:p>
            <a:pPr algn="ctr"/>
            <a:r>
              <a:rPr lang="de-DE" sz="2400" b="1" dirty="0"/>
              <a:t>Gesellschaftliche</a:t>
            </a:r>
          </a:p>
          <a:p>
            <a:pPr algn="ctr"/>
            <a:r>
              <a:rPr lang="de-DE" sz="2400" b="1" dirty="0"/>
              <a:t>Themen</a:t>
            </a:r>
          </a:p>
        </p:txBody>
      </p:sp>
      <p:sp>
        <p:nvSpPr>
          <p:cNvPr id="36" name="Textfeld 35">
            <a:extLst>
              <a:ext uri="{FF2B5EF4-FFF2-40B4-BE49-F238E27FC236}">
                <a16:creationId xmlns:a16="http://schemas.microsoft.com/office/drawing/2014/main" id="{51C763B3-8227-C037-9FB2-F4D97E8E2E53}"/>
              </a:ext>
            </a:extLst>
          </p:cNvPr>
          <p:cNvSpPr txBox="1"/>
          <p:nvPr/>
        </p:nvSpPr>
        <p:spPr>
          <a:xfrm>
            <a:off x="8281174" y="3106729"/>
            <a:ext cx="3253632" cy="1154162"/>
          </a:xfrm>
          <a:prstGeom prst="rect">
            <a:avLst/>
          </a:prstGeom>
          <a:noFill/>
        </p:spPr>
        <p:txBody>
          <a:bodyPr wrap="square" rtlCol="0">
            <a:spAutoFit/>
          </a:bodyPr>
          <a:lstStyle/>
          <a:p>
            <a:pPr algn="ctr">
              <a:spcAft>
                <a:spcPts val="600"/>
              </a:spcAft>
            </a:pPr>
            <a:r>
              <a:rPr lang="de-DE" sz="2400" dirty="0"/>
              <a:t>Themengeleitete </a:t>
            </a:r>
            <a:br>
              <a:rPr lang="de-DE" sz="2400" dirty="0"/>
            </a:br>
            <a:r>
              <a:rPr lang="de-DE" sz="2400" dirty="0"/>
              <a:t>SV - Stunden</a:t>
            </a:r>
          </a:p>
          <a:p>
            <a:pPr algn="ctr">
              <a:spcAft>
                <a:spcPts val="600"/>
              </a:spcAft>
            </a:pPr>
            <a:r>
              <a:rPr lang="de-DE" sz="1600" dirty="0"/>
              <a:t>(kommt von der SV)</a:t>
            </a:r>
          </a:p>
        </p:txBody>
      </p:sp>
      <p:pic>
        <p:nvPicPr>
          <p:cNvPr id="39" name="Grafik 38">
            <a:extLst>
              <a:ext uri="{FF2B5EF4-FFF2-40B4-BE49-F238E27FC236}">
                <a16:creationId xmlns:a16="http://schemas.microsoft.com/office/drawing/2014/main" id="{BFA53AAC-E4C6-2F73-5F20-8F6C72F5CDF2}"/>
              </a:ext>
            </a:extLst>
          </p:cNvPr>
          <p:cNvPicPr>
            <a:picLocks noChangeAspect="1"/>
          </p:cNvPicPr>
          <p:nvPr/>
        </p:nvPicPr>
        <p:blipFill>
          <a:blip r:embed="rId4"/>
          <a:srcRect l="5355" t="8683" r="3523" b="12501"/>
          <a:stretch>
            <a:fillRect/>
          </a:stretch>
        </p:blipFill>
        <p:spPr>
          <a:xfrm>
            <a:off x="9756300" y="4353144"/>
            <a:ext cx="1716754" cy="965674"/>
          </a:xfrm>
          <a:prstGeom prst="rect">
            <a:avLst/>
          </a:prstGeom>
          <a:ln w="12700">
            <a:solidFill>
              <a:srgbClr val="870020"/>
            </a:solidFill>
          </a:ln>
        </p:spPr>
      </p:pic>
      <p:pic>
        <p:nvPicPr>
          <p:cNvPr id="40" name="Grafik 39">
            <a:extLst>
              <a:ext uri="{FF2B5EF4-FFF2-40B4-BE49-F238E27FC236}">
                <a16:creationId xmlns:a16="http://schemas.microsoft.com/office/drawing/2014/main" id="{BCD55CFC-5397-3AF6-980B-9F6EFF0D0439}"/>
              </a:ext>
            </a:extLst>
          </p:cNvPr>
          <p:cNvPicPr>
            <a:picLocks noChangeAspect="1"/>
          </p:cNvPicPr>
          <p:nvPr/>
        </p:nvPicPr>
        <p:blipFill>
          <a:blip r:embed="rId5"/>
          <a:srcRect l="3408" t="11030" r="3015" b="8032"/>
          <a:stretch>
            <a:fillRect/>
          </a:stretch>
        </p:blipFill>
        <p:spPr>
          <a:xfrm>
            <a:off x="9701058" y="5274191"/>
            <a:ext cx="1716754" cy="965674"/>
          </a:xfrm>
          <a:prstGeom prst="rect">
            <a:avLst/>
          </a:prstGeom>
          <a:ln w="12700">
            <a:solidFill>
              <a:srgbClr val="870020"/>
            </a:solidFill>
          </a:ln>
        </p:spPr>
      </p:pic>
      <p:pic>
        <p:nvPicPr>
          <p:cNvPr id="37" name="Grafik 36" descr="Ein Bild, das Text, Menschliches Gesicht, Screenshot, Kleidung enthält.&#10;&#10;KI-generierte Inhalte können fehlerhaft sein.">
            <a:extLst>
              <a:ext uri="{FF2B5EF4-FFF2-40B4-BE49-F238E27FC236}">
                <a16:creationId xmlns:a16="http://schemas.microsoft.com/office/drawing/2014/main" id="{42CC0B2B-2DCA-A828-5607-BD96B42B8FCA}"/>
              </a:ext>
            </a:extLst>
          </p:cNvPr>
          <p:cNvPicPr>
            <a:picLocks noChangeAspect="1"/>
          </p:cNvPicPr>
          <p:nvPr/>
        </p:nvPicPr>
        <p:blipFill rotWithShape="1">
          <a:blip r:embed="rId6"/>
          <a:srcRect l="1851" t="10619" r="1851" b="6089"/>
          <a:stretch>
            <a:fillRect/>
          </a:stretch>
        </p:blipFill>
        <p:spPr>
          <a:xfrm>
            <a:off x="8292724" y="4421376"/>
            <a:ext cx="1716754" cy="965674"/>
          </a:xfrm>
          <a:prstGeom prst="rect">
            <a:avLst/>
          </a:prstGeom>
          <a:ln w="12700">
            <a:solidFill>
              <a:srgbClr val="870020"/>
            </a:solidFill>
          </a:ln>
        </p:spPr>
      </p:pic>
    </p:spTree>
    <p:extLst>
      <p:ext uri="{BB962C8B-B14F-4D97-AF65-F5344CB8AC3E}">
        <p14:creationId xmlns:p14="http://schemas.microsoft.com/office/powerpoint/2010/main" val="32894611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1F7D1-89D3-4F21-D7B3-00D41DC56889}"/>
            </a:ext>
          </a:extLst>
        </p:cNvPr>
        <p:cNvGrpSpPr/>
        <p:nvPr/>
      </p:nvGrpSpPr>
      <p:grpSpPr>
        <a:xfrm>
          <a:off x="0" y="0"/>
          <a:ext cx="0" cy="0"/>
          <a:chOff x="0" y="0"/>
          <a:chExt cx="0" cy="0"/>
        </a:xfrm>
      </p:grpSpPr>
      <p:sp>
        <p:nvSpPr>
          <p:cNvPr id="52" name="Abgerundetes Rechteck 51">
            <a:extLst>
              <a:ext uri="{FF2B5EF4-FFF2-40B4-BE49-F238E27FC236}">
                <a16:creationId xmlns:a16="http://schemas.microsoft.com/office/drawing/2014/main" id="{8B76A332-0362-D83A-C2FD-42214828E678}"/>
              </a:ext>
            </a:extLst>
          </p:cNvPr>
          <p:cNvSpPr/>
          <p:nvPr/>
        </p:nvSpPr>
        <p:spPr>
          <a:xfrm>
            <a:off x="629596" y="1579775"/>
            <a:ext cx="7130415" cy="2543574"/>
          </a:xfrm>
          <a:prstGeom prst="roundRect">
            <a:avLst>
              <a:gd name="adj" fmla="val 6642"/>
            </a:avLst>
          </a:prstGeom>
          <a:noFill/>
          <a:ln w="38100">
            <a:solidFill>
              <a:srgbClr val="87002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8" name="Rechteck 107">
            <a:extLst>
              <a:ext uri="{FF2B5EF4-FFF2-40B4-BE49-F238E27FC236}">
                <a16:creationId xmlns:a16="http://schemas.microsoft.com/office/drawing/2014/main" id="{87D7566D-794E-F411-F775-C3A358948763}"/>
              </a:ext>
            </a:extLst>
          </p:cNvPr>
          <p:cNvSpPr/>
          <p:nvPr/>
        </p:nvSpPr>
        <p:spPr>
          <a:xfrm>
            <a:off x="3581872" y="1510710"/>
            <a:ext cx="1513368" cy="156978"/>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Ein Bild, das Logo, Text, Schrift, Grafiken enthält.&#10;&#10;KI-generierte Inhalte können fehlerhaft sein.">
            <a:extLst>
              <a:ext uri="{FF2B5EF4-FFF2-40B4-BE49-F238E27FC236}">
                <a16:creationId xmlns:a16="http://schemas.microsoft.com/office/drawing/2014/main" id="{B4228F4E-40E4-792F-A4FD-BEBE3FA3BD77}"/>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12B9F41D-952D-32D8-70D8-FD0ED78DC368}"/>
              </a:ext>
            </a:extLst>
          </p:cNvPr>
          <p:cNvSpPr txBox="1"/>
          <p:nvPr/>
        </p:nvSpPr>
        <p:spPr>
          <a:xfrm>
            <a:off x="540021" y="610304"/>
            <a:ext cx="6424964" cy="584775"/>
          </a:xfrm>
          <a:prstGeom prst="rect">
            <a:avLst/>
          </a:prstGeom>
          <a:noFill/>
        </p:spPr>
        <p:txBody>
          <a:bodyPr wrap="none" rtlCol="0">
            <a:spAutoFit/>
          </a:bodyPr>
          <a:lstStyle/>
          <a:p>
            <a:r>
              <a:rPr lang="de-DE" sz="3200" b="1" dirty="0"/>
              <a:t>Wie bildet sich der SV - Vorstand?</a:t>
            </a:r>
          </a:p>
        </p:txBody>
      </p:sp>
      <p:sp>
        <p:nvSpPr>
          <p:cNvPr id="53" name="Rechteck 52">
            <a:extLst>
              <a:ext uri="{FF2B5EF4-FFF2-40B4-BE49-F238E27FC236}">
                <a16:creationId xmlns:a16="http://schemas.microsoft.com/office/drawing/2014/main" id="{97BF63B3-9C8B-9B88-8041-167462F4664F}"/>
              </a:ext>
            </a:extLst>
          </p:cNvPr>
          <p:cNvSpPr/>
          <p:nvPr/>
        </p:nvSpPr>
        <p:spPr>
          <a:xfrm rot="19905234">
            <a:off x="7677085" y="3026151"/>
            <a:ext cx="182280" cy="139575"/>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4" name="Rechteck 53">
            <a:extLst>
              <a:ext uri="{FF2B5EF4-FFF2-40B4-BE49-F238E27FC236}">
                <a16:creationId xmlns:a16="http://schemas.microsoft.com/office/drawing/2014/main" id="{0446C7E0-EAD7-DFFC-BCA3-F6097174F077}"/>
              </a:ext>
            </a:extLst>
          </p:cNvPr>
          <p:cNvSpPr/>
          <p:nvPr/>
        </p:nvSpPr>
        <p:spPr>
          <a:xfrm>
            <a:off x="1931552" y="4076036"/>
            <a:ext cx="294123" cy="81715"/>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5" name="Rechteck 54">
            <a:extLst>
              <a:ext uri="{FF2B5EF4-FFF2-40B4-BE49-F238E27FC236}">
                <a16:creationId xmlns:a16="http://schemas.microsoft.com/office/drawing/2014/main" id="{C044C72C-E436-CD7C-9EA5-D3D58C852910}"/>
              </a:ext>
            </a:extLst>
          </p:cNvPr>
          <p:cNvSpPr/>
          <p:nvPr/>
        </p:nvSpPr>
        <p:spPr>
          <a:xfrm>
            <a:off x="3268300" y="4082491"/>
            <a:ext cx="127222" cy="81715"/>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56" name="Rechteck 55">
            <a:extLst>
              <a:ext uri="{FF2B5EF4-FFF2-40B4-BE49-F238E27FC236}">
                <a16:creationId xmlns:a16="http://schemas.microsoft.com/office/drawing/2014/main" id="{1A453A31-F3D6-9DAF-EE7D-35589B31662A}"/>
              </a:ext>
            </a:extLst>
          </p:cNvPr>
          <p:cNvSpPr/>
          <p:nvPr/>
        </p:nvSpPr>
        <p:spPr>
          <a:xfrm>
            <a:off x="4343759" y="4085619"/>
            <a:ext cx="242238" cy="81715"/>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57" name="Gruppieren 56">
            <a:extLst>
              <a:ext uri="{FF2B5EF4-FFF2-40B4-BE49-F238E27FC236}">
                <a16:creationId xmlns:a16="http://schemas.microsoft.com/office/drawing/2014/main" id="{EC60F972-7F73-81D9-F32E-4E5BF06A9E85}"/>
              </a:ext>
            </a:extLst>
          </p:cNvPr>
          <p:cNvGrpSpPr>
            <a:grpSpLocks noChangeAspect="1"/>
          </p:cNvGrpSpPr>
          <p:nvPr/>
        </p:nvGrpSpPr>
        <p:grpSpPr>
          <a:xfrm>
            <a:off x="1881393" y="4381453"/>
            <a:ext cx="2992684" cy="1043916"/>
            <a:chOff x="309829" y="5058413"/>
            <a:chExt cx="3545942" cy="1236905"/>
          </a:xfrm>
        </p:grpSpPr>
        <p:grpSp>
          <p:nvGrpSpPr>
            <p:cNvPr id="58" name="Gruppieren 57">
              <a:extLst>
                <a:ext uri="{FF2B5EF4-FFF2-40B4-BE49-F238E27FC236}">
                  <a16:creationId xmlns:a16="http://schemas.microsoft.com/office/drawing/2014/main" id="{64484E65-B654-2941-B650-347F4404BFBB}"/>
                </a:ext>
              </a:extLst>
            </p:cNvPr>
            <p:cNvGrpSpPr/>
            <p:nvPr/>
          </p:nvGrpSpPr>
          <p:grpSpPr>
            <a:xfrm>
              <a:off x="884671" y="5058413"/>
              <a:ext cx="2396258" cy="671732"/>
              <a:chOff x="6213642" y="2406627"/>
              <a:chExt cx="2396258" cy="671732"/>
            </a:xfrm>
          </p:grpSpPr>
          <p:pic>
            <p:nvPicPr>
              <p:cNvPr id="74" name="Grafik 73" descr="Gruppe mit einfarbiger Füllung">
                <a:extLst>
                  <a:ext uri="{FF2B5EF4-FFF2-40B4-BE49-F238E27FC236}">
                    <a16:creationId xmlns:a16="http://schemas.microsoft.com/office/drawing/2014/main" id="{5B498481-0C7C-8A1B-B914-9C787AED04E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3642" y="2406627"/>
                <a:ext cx="671732" cy="671732"/>
              </a:xfrm>
              <a:prstGeom prst="rect">
                <a:avLst/>
              </a:prstGeom>
            </p:spPr>
          </p:pic>
          <p:pic>
            <p:nvPicPr>
              <p:cNvPr id="75" name="Grafik 74" descr="Gruppe mit einfarbiger Füllung">
                <a:extLst>
                  <a:ext uri="{FF2B5EF4-FFF2-40B4-BE49-F238E27FC236}">
                    <a16:creationId xmlns:a16="http://schemas.microsoft.com/office/drawing/2014/main" id="{32231880-2122-79FA-B755-CF5D4572160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8484" y="2406627"/>
                <a:ext cx="671732" cy="671732"/>
              </a:xfrm>
              <a:prstGeom prst="rect">
                <a:avLst/>
              </a:prstGeom>
            </p:spPr>
          </p:pic>
          <p:pic>
            <p:nvPicPr>
              <p:cNvPr id="76" name="Grafik 75" descr="Gruppe mit einfarbiger Füllung">
                <a:extLst>
                  <a:ext uri="{FF2B5EF4-FFF2-40B4-BE49-F238E27FC236}">
                    <a16:creationId xmlns:a16="http://schemas.microsoft.com/office/drawing/2014/main" id="{042F2C69-713E-8CAB-8F86-C4CAAC8EDA1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63326" y="2406627"/>
                <a:ext cx="671732" cy="671732"/>
              </a:xfrm>
              <a:prstGeom prst="rect">
                <a:avLst/>
              </a:prstGeom>
            </p:spPr>
          </p:pic>
          <p:pic>
            <p:nvPicPr>
              <p:cNvPr id="77" name="Grafik 76" descr="Gruppe mit einfarbiger Füllung">
                <a:extLst>
                  <a:ext uri="{FF2B5EF4-FFF2-40B4-BE49-F238E27FC236}">
                    <a16:creationId xmlns:a16="http://schemas.microsoft.com/office/drawing/2014/main" id="{CA3987C6-8712-977B-496D-355A63D33A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8168" y="2406627"/>
                <a:ext cx="671732" cy="671732"/>
              </a:xfrm>
              <a:prstGeom prst="rect">
                <a:avLst/>
              </a:prstGeom>
            </p:spPr>
          </p:pic>
        </p:grpSp>
        <p:sp>
          <p:nvSpPr>
            <p:cNvPr id="59" name="Rechteck 58">
              <a:extLst>
                <a:ext uri="{FF2B5EF4-FFF2-40B4-BE49-F238E27FC236}">
                  <a16:creationId xmlns:a16="http://schemas.microsoft.com/office/drawing/2014/main" id="{E2902CDA-E8B6-5134-78B7-F294647490A3}"/>
                </a:ext>
              </a:extLst>
            </p:cNvPr>
            <p:cNvSpPr/>
            <p:nvPr/>
          </p:nvSpPr>
          <p:spPr>
            <a:xfrm>
              <a:off x="763883" y="5367427"/>
              <a:ext cx="2971100" cy="273294"/>
            </a:xfrm>
            <a:prstGeom prst="rect">
              <a:avLst/>
            </a:prstGeom>
            <a:gradFill flip="none" rotWithShape="1">
              <a:gsLst>
                <a:gs pos="0">
                  <a:schemeClr val="accent1">
                    <a:tint val="66000"/>
                    <a:satMod val="160000"/>
                    <a:alpha val="0"/>
                  </a:schemeClr>
                </a:gs>
                <a:gs pos="100000">
                  <a:srgbClr val="E8E8E8"/>
                </a:gs>
                <a:gs pos="80000">
                  <a:srgbClr val="E8E8E8"/>
                </a:gs>
                <a:gs pos="48000">
                  <a:srgbClr val="E8E8E8"/>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0" name="Gruppieren 59">
              <a:extLst>
                <a:ext uri="{FF2B5EF4-FFF2-40B4-BE49-F238E27FC236}">
                  <a16:creationId xmlns:a16="http://schemas.microsoft.com/office/drawing/2014/main" id="{B7F48563-E7F3-1398-B5D6-2718480B26F5}"/>
                </a:ext>
              </a:extLst>
            </p:cNvPr>
            <p:cNvGrpSpPr/>
            <p:nvPr/>
          </p:nvGrpSpPr>
          <p:grpSpPr>
            <a:xfrm>
              <a:off x="600150" y="5346654"/>
              <a:ext cx="2971100" cy="671732"/>
              <a:chOff x="5929121" y="2694868"/>
              <a:chExt cx="2971100" cy="671732"/>
            </a:xfrm>
          </p:grpSpPr>
          <p:pic>
            <p:nvPicPr>
              <p:cNvPr id="69" name="Grafik 68" descr="Gruppe mit einfarbiger Füllung">
                <a:extLst>
                  <a:ext uri="{FF2B5EF4-FFF2-40B4-BE49-F238E27FC236}">
                    <a16:creationId xmlns:a16="http://schemas.microsoft.com/office/drawing/2014/main" id="{B6EA7959-BECD-B5B5-DD02-C2D240DB36F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929121" y="2694868"/>
                <a:ext cx="671732" cy="671732"/>
              </a:xfrm>
              <a:prstGeom prst="rect">
                <a:avLst/>
              </a:prstGeom>
            </p:spPr>
          </p:pic>
          <p:pic>
            <p:nvPicPr>
              <p:cNvPr id="70" name="Grafik 69" descr="Gruppe mit einfarbiger Füllung">
                <a:extLst>
                  <a:ext uri="{FF2B5EF4-FFF2-40B4-BE49-F238E27FC236}">
                    <a16:creationId xmlns:a16="http://schemas.microsoft.com/office/drawing/2014/main" id="{F068007D-2D7B-98DA-9EA8-9D3A217EAB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503963" y="2694868"/>
                <a:ext cx="671732" cy="671732"/>
              </a:xfrm>
              <a:prstGeom prst="rect">
                <a:avLst/>
              </a:prstGeom>
            </p:spPr>
          </p:pic>
          <p:pic>
            <p:nvPicPr>
              <p:cNvPr id="71" name="Grafik 70" descr="Gruppe mit einfarbiger Füllung">
                <a:extLst>
                  <a:ext uri="{FF2B5EF4-FFF2-40B4-BE49-F238E27FC236}">
                    <a16:creationId xmlns:a16="http://schemas.microsoft.com/office/drawing/2014/main" id="{37BE0F7D-6062-E583-33B2-800BCF63B40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078805" y="2694868"/>
                <a:ext cx="671732" cy="671732"/>
              </a:xfrm>
              <a:prstGeom prst="rect">
                <a:avLst/>
              </a:prstGeom>
            </p:spPr>
          </p:pic>
          <p:pic>
            <p:nvPicPr>
              <p:cNvPr id="72" name="Grafik 71" descr="Gruppe mit einfarbiger Füllung">
                <a:extLst>
                  <a:ext uri="{FF2B5EF4-FFF2-40B4-BE49-F238E27FC236}">
                    <a16:creationId xmlns:a16="http://schemas.microsoft.com/office/drawing/2014/main" id="{8AA6A1D5-D303-2CCF-8BBC-DF19A8A9AED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53647" y="2694868"/>
                <a:ext cx="671732" cy="671732"/>
              </a:xfrm>
              <a:prstGeom prst="rect">
                <a:avLst/>
              </a:prstGeom>
            </p:spPr>
          </p:pic>
          <p:pic>
            <p:nvPicPr>
              <p:cNvPr id="73" name="Grafik 72" descr="Gruppe mit einfarbiger Füllung">
                <a:extLst>
                  <a:ext uri="{FF2B5EF4-FFF2-40B4-BE49-F238E27FC236}">
                    <a16:creationId xmlns:a16="http://schemas.microsoft.com/office/drawing/2014/main" id="{28F46CF7-3BA5-E497-A462-9DC6527797F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28489" y="2694868"/>
                <a:ext cx="671732" cy="671732"/>
              </a:xfrm>
              <a:prstGeom prst="rect">
                <a:avLst/>
              </a:prstGeom>
            </p:spPr>
          </p:pic>
        </p:grpSp>
        <p:sp>
          <p:nvSpPr>
            <p:cNvPr id="61" name="Rechteck 60">
              <a:extLst>
                <a:ext uri="{FF2B5EF4-FFF2-40B4-BE49-F238E27FC236}">
                  <a16:creationId xmlns:a16="http://schemas.microsoft.com/office/drawing/2014/main" id="{34D31116-6F97-2B17-4110-69564166C89B}"/>
                </a:ext>
              </a:extLst>
            </p:cNvPr>
            <p:cNvSpPr/>
            <p:nvPr/>
          </p:nvSpPr>
          <p:spPr>
            <a:xfrm>
              <a:off x="600150" y="5637065"/>
              <a:ext cx="2971100" cy="273294"/>
            </a:xfrm>
            <a:prstGeom prst="rect">
              <a:avLst/>
            </a:prstGeom>
            <a:gradFill flip="none" rotWithShape="1">
              <a:gsLst>
                <a:gs pos="0">
                  <a:schemeClr val="accent1">
                    <a:tint val="66000"/>
                    <a:satMod val="160000"/>
                    <a:alpha val="0"/>
                  </a:schemeClr>
                </a:gs>
                <a:gs pos="100000">
                  <a:schemeClr val="bg1"/>
                </a:gs>
                <a:gs pos="100000">
                  <a:srgbClr val="E8E8E8"/>
                </a:gs>
                <a:gs pos="49000">
                  <a:srgbClr val="E8E8E8"/>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62" name="Gruppieren 61">
              <a:extLst>
                <a:ext uri="{FF2B5EF4-FFF2-40B4-BE49-F238E27FC236}">
                  <a16:creationId xmlns:a16="http://schemas.microsoft.com/office/drawing/2014/main" id="{9B35490A-292E-8025-F945-884FF5D7EE0F}"/>
                </a:ext>
              </a:extLst>
            </p:cNvPr>
            <p:cNvGrpSpPr/>
            <p:nvPr/>
          </p:nvGrpSpPr>
          <p:grpSpPr>
            <a:xfrm>
              <a:off x="309829" y="5623586"/>
              <a:ext cx="3545942" cy="671732"/>
              <a:chOff x="5638800" y="2971800"/>
              <a:chExt cx="3545942" cy="671732"/>
            </a:xfrm>
          </p:grpSpPr>
          <p:pic>
            <p:nvPicPr>
              <p:cNvPr id="63" name="Grafik 62" descr="Gruppe mit einfarbiger Füllung">
                <a:extLst>
                  <a:ext uri="{FF2B5EF4-FFF2-40B4-BE49-F238E27FC236}">
                    <a16:creationId xmlns:a16="http://schemas.microsoft.com/office/drawing/2014/main" id="{B07C52F6-A1C3-0AD3-87E5-A472F0D16D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638800" y="2971800"/>
                <a:ext cx="671732" cy="671732"/>
              </a:xfrm>
              <a:prstGeom prst="rect">
                <a:avLst/>
              </a:prstGeom>
            </p:spPr>
          </p:pic>
          <p:pic>
            <p:nvPicPr>
              <p:cNvPr id="64" name="Grafik 63" descr="Gruppe mit einfarbiger Füllung">
                <a:extLst>
                  <a:ext uri="{FF2B5EF4-FFF2-40B4-BE49-F238E27FC236}">
                    <a16:creationId xmlns:a16="http://schemas.microsoft.com/office/drawing/2014/main" id="{39BAEE0A-C1DF-3B35-DD59-2B7C8A6273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13642" y="2971800"/>
                <a:ext cx="671732" cy="671732"/>
              </a:xfrm>
              <a:prstGeom prst="rect">
                <a:avLst/>
              </a:prstGeom>
            </p:spPr>
          </p:pic>
          <p:pic>
            <p:nvPicPr>
              <p:cNvPr id="65" name="Grafik 64" descr="Gruppe mit einfarbiger Füllung">
                <a:extLst>
                  <a:ext uri="{FF2B5EF4-FFF2-40B4-BE49-F238E27FC236}">
                    <a16:creationId xmlns:a16="http://schemas.microsoft.com/office/drawing/2014/main" id="{94A1A574-2BF1-C5A1-415C-7AF9D385D5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8484" y="2971800"/>
                <a:ext cx="671732" cy="671732"/>
              </a:xfrm>
              <a:prstGeom prst="rect">
                <a:avLst/>
              </a:prstGeom>
            </p:spPr>
          </p:pic>
          <p:pic>
            <p:nvPicPr>
              <p:cNvPr id="66" name="Grafik 65" descr="Gruppe mit einfarbiger Füllung">
                <a:extLst>
                  <a:ext uri="{FF2B5EF4-FFF2-40B4-BE49-F238E27FC236}">
                    <a16:creationId xmlns:a16="http://schemas.microsoft.com/office/drawing/2014/main" id="{9C6C25AF-0E37-1EA9-B918-FAEFDB303F4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63326" y="2971800"/>
                <a:ext cx="671732" cy="671732"/>
              </a:xfrm>
              <a:prstGeom prst="rect">
                <a:avLst/>
              </a:prstGeom>
            </p:spPr>
          </p:pic>
          <p:pic>
            <p:nvPicPr>
              <p:cNvPr id="67" name="Grafik 66" descr="Gruppe mit einfarbiger Füllung">
                <a:extLst>
                  <a:ext uri="{FF2B5EF4-FFF2-40B4-BE49-F238E27FC236}">
                    <a16:creationId xmlns:a16="http://schemas.microsoft.com/office/drawing/2014/main" id="{E68D1CDF-1D14-B906-8DF5-3A4AB190F7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938168" y="2971800"/>
                <a:ext cx="671732" cy="671732"/>
              </a:xfrm>
              <a:prstGeom prst="rect">
                <a:avLst/>
              </a:prstGeom>
            </p:spPr>
          </p:pic>
          <p:pic>
            <p:nvPicPr>
              <p:cNvPr id="68" name="Grafik 67" descr="Gruppe mit einfarbiger Füllung">
                <a:extLst>
                  <a:ext uri="{FF2B5EF4-FFF2-40B4-BE49-F238E27FC236}">
                    <a16:creationId xmlns:a16="http://schemas.microsoft.com/office/drawing/2014/main" id="{5A9EC012-7E6D-9C8F-332A-02EB899241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513010" y="2971800"/>
                <a:ext cx="671732" cy="671732"/>
              </a:xfrm>
              <a:prstGeom prst="rect">
                <a:avLst/>
              </a:prstGeom>
            </p:spPr>
          </p:pic>
        </p:grpSp>
      </p:grpSp>
      <p:sp>
        <p:nvSpPr>
          <p:cNvPr id="78" name="Textfeld 77">
            <a:extLst>
              <a:ext uri="{FF2B5EF4-FFF2-40B4-BE49-F238E27FC236}">
                <a16:creationId xmlns:a16="http://schemas.microsoft.com/office/drawing/2014/main" id="{F68CA5AC-7CCE-20B1-FC1C-3ADCA4A7B05A}"/>
              </a:ext>
            </a:extLst>
          </p:cNvPr>
          <p:cNvSpPr txBox="1"/>
          <p:nvPr/>
        </p:nvSpPr>
        <p:spPr>
          <a:xfrm>
            <a:off x="2573658" y="5344918"/>
            <a:ext cx="1526380" cy="338554"/>
          </a:xfrm>
          <a:prstGeom prst="rect">
            <a:avLst/>
          </a:prstGeom>
          <a:noFill/>
        </p:spPr>
        <p:txBody>
          <a:bodyPr wrap="none" rtlCol="0">
            <a:spAutoFit/>
          </a:bodyPr>
          <a:lstStyle/>
          <a:p>
            <a:pPr algn="ctr"/>
            <a:r>
              <a:rPr lang="de-DE" sz="1600" b="1" dirty="0"/>
              <a:t>Schüler*innen</a:t>
            </a:r>
          </a:p>
        </p:txBody>
      </p:sp>
      <p:pic>
        <p:nvPicPr>
          <p:cNvPr id="79" name="Grafik 78" descr="Benutzer mit einfarbiger Füllung">
            <a:extLst>
              <a:ext uri="{FF2B5EF4-FFF2-40B4-BE49-F238E27FC236}">
                <a16:creationId xmlns:a16="http://schemas.microsoft.com/office/drawing/2014/main" id="{F634F0D7-DF1F-2046-D291-7E855DFD3B3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016907" y="1754172"/>
            <a:ext cx="630573" cy="630573"/>
          </a:xfrm>
          <a:prstGeom prst="rect">
            <a:avLst/>
          </a:prstGeom>
        </p:spPr>
      </p:pic>
      <p:sp>
        <p:nvSpPr>
          <p:cNvPr id="80" name="Textfeld 79">
            <a:extLst>
              <a:ext uri="{FF2B5EF4-FFF2-40B4-BE49-F238E27FC236}">
                <a16:creationId xmlns:a16="http://schemas.microsoft.com/office/drawing/2014/main" id="{578517A5-5143-A579-7BAB-4CA59CB721C3}"/>
              </a:ext>
            </a:extLst>
          </p:cNvPr>
          <p:cNvSpPr txBox="1"/>
          <p:nvPr/>
        </p:nvSpPr>
        <p:spPr>
          <a:xfrm>
            <a:off x="1931552" y="2275979"/>
            <a:ext cx="2654445" cy="584775"/>
          </a:xfrm>
          <a:prstGeom prst="rect">
            <a:avLst/>
          </a:prstGeom>
          <a:noFill/>
        </p:spPr>
        <p:txBody>
          <a:bodyPr wrap="none" rtlCol="0">
            <a:spAutoFit/>
          </a:bodyPr>
          <a:lstStyle/>
          <a:p>
            <a:pPr algn="ctr"/>
            <a:r>
              <a:rPr lang="de-DE" sz="1600" b="1" dirty="0">
                <a:solidFill>
                  <a:srgbClr val="870020"/>
                </a:solidFill>
              </a:rPr>
              <a:t>Schulsprecher*in</a:t>
            </a:r>
          </a:p>
          <a:p>
            <a:pPr algn="ctr"/>
            <a:r>
              <a:rPr lang="de-DE" sz="1600" b="1" dirty="0">
                <a:solidFill>
                  <a:srgbClr val="870020"/>
                </a:solidFill>
              </a:rPr>
              <a:t>+ zwei Stellvertreter*innen</a:t>
            </a:r>
          </a:p>
        </p:txBody>
      </p:sp>
      <p:pic>
        <p:nvPicPr>
          <p:cNvPr id="81" name="Grafik 80" descr="Besprechung mit einfarbiger Füllung">
            <a:extLst>
              <a:ext uri="{FF2B5EF4-FFF2-40B4-BE49-F238E27FC236}">
                <a16:creationId xmlns:a16="http://schemas.microsoft.com/office/drawing/2014/main" id="{E616D4F3-F831-3BEA-CAE0-EA9CDB8F43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880001" y="2300135"/>
            <a:ext cx="566925" cy="566925"/>
          </a:xfrm>
          <a:prstGeom prst="rect">
            <a:avLst/>
          </a:prstGeom>
        </p:spPr>
      </p:pic>
      <p:sp>
        <p:nvSpPr>
          <p:cNvPr id="82" name="Textfeld 81">
            <a:extLst>
              <a:ext uri="{FF2B5EF4-FFF2-40B4-BE49-F238E27FC236}">
                <a16:creationId xmlns:a16="http://schemas.microsoft.com/office/drawing/2014/main" id="{8951E9AA-6661-7650-DB7F-5C9744BE1697}"/>
              </a:ext>
            </a:extLst>
          </p:cNvPr>
          <p:cNvSpPr txBox="1"/>
          <p:nvPr/>
        </p:nvSpPr>
        <p:spPr>
          <a:xfrm>
            <a:off x="8306638" y="2845520"/>
            <a:ext cx="1781898" cy="338554"/>
          </a:xfrm>
          <a:prstGeom prst="rect">
            <a:avLst/>
          </a:prstGeom>
          <a:noFill/>
        </p:spPr>
        <p:txBody>
          <a:bodyPr wrap="none" rtlCol="0">
            <a:spAutoFit/>
          </a:bodyPr>
          <a:lstStyle/>
          <a:p>
            <a:pPr algn="ctr"/>
            <a:r>
              <a:rPr lang="de-DE" sz="1600" b="1" dirty="0"/>
              <a:t>Schüler*</a:t>
            </a:r>
            <a:r>
              <a:rPr lang="de-DE" sz="1600" b="1" dirty="0" err="1"/>
              <a:t>innenrat</a:t>
            </a:r>
            <a:endParaRPr lang="de-DE" sz="1600" b="1" dirty="0"/>
          </a:p>
        </p:txBody>
      </p:sp>
      <p:sp>
        <p:nvSpPr>
          <p:cNvPr id="83" name="Textfeld 82">
            <a:extLst>
              <a:ext uri="{FF2B5EF4-FFF2-40B4-BE49-F238E27FC236}">
                <a16:creationId xmlns:a16="http://schemas.microsoft.com/office/drawing/2014/main" id="{846D0F86-8B19-BF03-9FE8-5A86D24CE3D7}"/>
              </a:ext>
            </a:extLst>
          </p:cNvPr>
          <p:cNvSpPr txBox="1"/>
          <p:nvPr/>
        </p:nvSpPr>
        <p:spPr>
          <a:xfrm>
            <a:off x="712443" y="3449896"/>
            <a:ext cx="2251834" cy="584775"/>
          </a:xfrm>
          <a:prstGeom prst="rect">
            <a:avLst/>
          </a:prstGeom>
          <a:noFill/>
        </p:spPr>
        <p:txBody>
          <a:bodyPr wrap="none" rtlCol="0">
            <a:spAutoFit/>
          </a:bodyPr>
          <a:lstStyle/>
          <a:p>
            <a:pPr algn="ctr"/>
            <a:r>
              <a:rPr lang="de-DE" sz="1600" b="1" dirty="0">
                <a:solidFill>
                  <a:srgbClr val="870020"/>
                </a:solidFill>
              </a:rPr>
              <a:t>Stufensprecher*innen</a:t>
            </a:r>
          </a:p>
          <a:p>
            <a:pPr algn="ctr"/>
            <a:r>
              <a:rPr lang="de-DE" sz="1600" b="1" dirty="0">
                <a:solidFill>
                  <a:srgbClr val="870020"/>
                </a:solidFill>
              </a:rPr>
              <a:t>+ Stellvertreter*innen</a:t>
            </a:r>
          </a:p>
        </p:txBody>
      </p:sp>
      <p:grpSp>
        <p:nvGrpSpPr>
          <p:cNvPr id="84" name="Gruppieren 83">
            <a:extLst>
              <a:ext uri="{FF2B5EF4-FFF2-40B4-BE49-F238E27FC236}">
                <a16:creationId xmlns:a16="http://schemas.microsoft.com/office/drawing/2014/main" id="{184CD31C-12D1-5D75-B717-38293899A947}"/>
              </a:ext>
            </a:extLst>
          </p:cNvPr>
          <p:cNvGrpSpPr>
            <a:grpSpLocks noChangeAspect="1"/>
          </p:cNvGrpSpPr>
          <p:nvPr/>
        </p:nvGrpSpPr>
        <p:grpSpPr>
          <a:xfrm>
            <a:off x="1368408" y="2892504"/>
            <a:ext cx="939904" cy="663383"/>
            <a:chOff x="877583" y="5057996"/>
            <a:chExt cx="1393592" cy="983595"/>
          </a:xfrm>
        </p:grpSpPr>
        <p:pic>
          <p:nvPicPr>
            <p:cNvPr id="85" name="Grafik 84" descr="Gruppe mit einfarbiger Füllung">
              <a:extLst>
                <a:ext uri="{FF2B5EF4-FFF2-40B4-BE49-F238E27FC236}">
                  <a16:creationId xmlns:a16="http://schemas.microsoft.com/office/drawing/2014/main" id="{AF8851EA-9C83-5785-967B-6F9E17E1077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77583" y="5057996"/>
              <a:ext cx="983595" cy="983595"/>
            </a:xfrm>
            <a:prstGeom prst="rect">
              <a:avLst/>
            </a:prstGeom>
          </p:spPr>
        </p:pic>
        <p:pic>
          <p:nvPicPr>
            <p:cNvPr id="86" name="Grafik 85" descr="Gruppe mit einfarbiger Füllung">
              <a:extLst>
                <a:ext uri="{FF2B5EF4-FFF2-40B4-BE49-F238E27FC236}">
                  <a16:creationId xmlns:a16="http://schemas.microsoft.com/office/drawing/2014/main" id="{0D4087F4-EDDE-19A0-14D2-A54CD9993CA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287580" y="5057996"/>
              <a:ext cx="983595" cy="983595"/>
            </a:xfrm>
            <a:prstGeom prst="rect">
              <a:avLst/>
            </a:prstGeom>
          </p:spPr>
        </p:pic>
      </p:grpSp>
      <p:sp>
        <p:nvSpPr>
          <p:cNvPr id="87" name="Textfeld 86">
            <a:extLst>
              <a:ext uri="{FF2B5EF4-FFF2-40B4-BE49-F238E27FC236}">
                <a16:creationId xmlns:a16="http://schemas.microsoft.com/office/drawing/2014/main" id="{B449BFB8-56BC-E026-2B9B-681D3096CD6D}"/>
              </a:ext>
            </a:extLst>
          </p:cNvPr>
          <p:cNvSpPr txBox="1"/>
          <p:nvPr/>
        </p:nvSpPr>
        <p:spPr>
          <a:xfrm>
            <a:off x="3663645" y="3451499"/>
            <a:ext cx="1614673" cy="584775"/>
          </a:xfrm>
          <a:prstGeom prst="rect">
            <a:avLst/>
          </a:prstGeom>
          <a:noFill/>
        </p:spPr>
        <p:txBody>
          <a:bodyPr wrap="none" rtlCol="0">
            <a:spAutoFit/>
          </a:bodyPr>
          <a:lstStyle/>
          <a:p>
            <a:pPr algn="ctr"/>
            <a:r>
              <a:rPr lang="de-DE" sz="1600" b="1" dirty="0">
                <a:solidFill>
                  <a:srgbClr val="870020"/>
                </a:solidFill>
              </a:rPr>
              <a:t>freiwillige</a:t>
            </a:r>
          </a:p>
          <a:p>
            <a:pPr algn="ctr"/>
            <a:r>
              <a:rPr lang="de-DE" sz="1600" b="1" dirty="0">
                <a:solidFill>
                  <a:srgbClr val="870020"/>
                </a:solidFill>
              </a:rPr>
              <a:t>Beisitzer*innen</a:t>
            </a:r>
          </a:p>
        </p:txBody>
      </p:sp>
      <p:sp>
        <p:nvSpPr>
          <p:cNvPr id="88" name="Textfeld 87">
            <a:extLst>
              <a:ext uri="{FF2B5EF4-FFF2-40B4-BE49-F238E27FC236}">
                <a16:creationId xmlns:a16="http://schemas.microsoft.com/office/drawing/2014/main" id="{6D98904A-1C1C-861C-0FB1-95548B6BBDB7}"/>
              </a:ext>
            </a:extLst>
          </p:cNvPr>
          <p:cNvSpPr txBox="1"/>
          <p:nvPr/>
        </p:nvSpPr>
        <p:spPr>
          <a:xfrm>
            <a:off x="6005860" y="3445091"/>
            <a:ext cx="1614673" cy="584775"/>
          </a:xfrm>
          <a:prstGeom prst="rect">
            <a:avLst/>
          </a:prstGeom>
          <a:noFill/>
        </p:spPr>
        <p:txBody>
          <a:bodyPr wrap="none" rtlCol="0">
            <a:spAutoFit/>
          </a:bodyPr>
          <a:lstStyle/>
          <a:p>
            <a:pPr algn="ctr"/>
            <a:r>
              <a:rPr lang="de-DE" sz="1600" b="1" dirty="0">
                <a:solidFill>
                  <a:srgbClr val="870020"/>
                </a:solidFill>
              </a:rPr>
              <a:t>gewählte</a:t>
            </a:r>
          </a:p>
          <a:p>
            <a:pPr algn="ctr"/>
            <a:r>
              <a:rPr lang="de-DE" sz="1600" b="1" dirty="0">
                <a:solidFill>
                  <a:srgbClr val="870020"/>
                </a:solidFill>
              </a:rPr>
              <a:t>Beisitzer*innen</a:t>
            </a:r>
          </a:p>
        </p:txBody>
      </p:sp>
      <p:pic>
        <p:nvPicPr>
          <p:cNvPr id="89" name="Grafik 88" descr="Gruppe mit einfarbiger Füllung">
            <a:extLst>
              <a:ext uri="{FF2B5EF4-FFF2-40B4-BE49-F238E27FC236}">
                <a16:creationId xmlns:a16="http://schemas.microsoft.com/office/drawing/2014/main" id="{680905FD-8E59-06AF-6F83-9B608C5FBCF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81992" y="2891627"/>
            <a:ext cx="662407" cy="662407"/>
          </a:xfrm>
          <a:prstGeom prst="rect">
            <a:avLst/>
          </a:prstGeom>
        </p:spPr>
      </p:pic>
      <p:grpSp>
        <p:nvGrpSpPr>
          <p:cNvPr id="90" name="Gruppieren 89">
            <a:extLst>
              <a:ext uri="{FF2B5EF4-FFF2-40B4-BE49-F238E27FC236}">
                <a16:creationId xmlns:a16="http://schemas.microsoft.com/office/drawing/2014/main" id="{F17E6DD5-AFAF-C13D-CD7A-555FB992C282}"/>
              </a:ext>
            </a:extLst>
          </p:cNvPr>
          <p:cNvGrpSpPr>
            <a:grpSpLocks noChangeAspect="1"/>
          </p:cNvGrpSpPr>
          <p:nvPr/>
        </p:nvGrpSpPr>
        <p:grpSpPr>
          <a:xfrm>
            <a:off x="3849343" y="2891627"/>
            <a:ext cx="1211763" cy="665136"/>
            <a:chOff x="4101466" y="3057778"/>
            <a:chExt cx="1791940" cy="983595"/>
          </a:xfrm>
        </p:grpSpPr>
        <p:pic>
          <p:nvPicPr>
            <p:cNvPr id="91" name="Grafik 90" descr="Gruppe mit einfarbiger Füllung">
              <a:extLst>
                <a:ext uri="{FF2B5EF4-FFF2-40B4-BE49-F238E27FC236}">
                  <a16:creationId xmlns:a16="http://schemas.microsoft.com/office/drawing/2014/main" id="{467D569F-6082-8A03-4688-7FEA3E2D264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101466" y="3057778"/>
              <a:ext cx="983595" cy="983595"/>
            </a:xfrm>
            <a:prstGeom prst="rect">
              <a:avLst/>
            </a:prstGeom>
          </p:spPr>
        </p:pic>
        <p:pic>
          <p:nvPicPr>
            <p:cNvPr id="92" name="Grafik 91" descr="Gruppe mit einfarbiger Füllung">
              <a:extLst>
                <a:ext uri="{FF2B5EF4-FFF2-40B4-BE49-F238E27FC236}">
                  <a16:creationId xmlns:a16="http://schemas.microsoft.com/office/drawing/2014/main" id="{EE7D0225-3ECB-F388-6B70-60B52BB32D7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09811" y="3057778"/>
              <a:ext cx="983595" cy="983595"/>
            </a:xfrm>
            <a:prstGeom prst="rect">
              <a:avLst/>
            </a:prstGeom>
          </p:spPr>
        </p:pic>
      </p:grpSp>
      <p:pic>
        <p:nvPicPr>
          <p:cNvPr id="93" name="Grafik 92" descr="Zwei Männer mit einfarbiger Füllung">
            <a:extLst>
              <a:ext uri="{FF2B5EF4-FFF2-40B4-BE49-F238E27FC236}">
                <a16:creationId xmlns:a16="http://schemas.microsoft.com/office/drawing/2014/main" id="{788689CD-CBA0-369C-407C-911545FCE8A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5504608" y="1818967"/>
            <a:ext cx="462368" cy="462368"/>
          </a:xfrm>
          <a:prstGeom prst="rect">
            <a:avLst/>
          </a:prstGeom>
        </p:spPr>
      </p:pic>
      <p:sp>
        <p:nvSpPr>
          <p:cNvPr id="94" name="Textfeld 93">
            <a:extLst>
              <a:ext uri="{FF2B5EF4-FFF2-40B4-BE49-F238E27FC236}">
                <a16:creationId xmlns:a16="http://schemas.microsoft.com/office/drawing/2014/main" id="{090C85DE-D01E-CCEC-267D-15A4CF0BA113}"/>
              </a:ext>
            </a:extLst>
          </p:cNvPr>
          <p:cNvSpPr txBox="1"/>
          <p:nvPr/>
        </p:nvSpPr>
        <p:spPr>
          <a:xfrm>
            <a:off x="4629462" y="2260745"/>
            <a:ext cx="2303429" cy="584775"/>
          </a:xfrm>
          <a:prstGeom prst="rect">
            <a:avLst/>
          </a:prstGeom>
          <a:noFill/>
        </p:spPr>
        <p:txBody>
          <a:bodyPr wrap="square" rtlCol="0">
            <a:spAutoFit/>
          </a:bodyPr>
          <a:lstStyle/>
          <a:p>
            <a:pPr algn="ctr"/>
            <a:r>
              <a:rPr lang="de-DE" sz="1600" b="1" dirty="0">
                <a:solidFill>
                  <a:srgbClr val="870020"/>
                </a:solidFill>
              </a:rPr>
              <a:t>Verbindungs-</a:t>
            </a:r>
            <a:br>
              <a:rPr lang="de-DE" sz="1600" b="1" dirty="0">
                <a:solidFill>
                  <a:srgbClr val="870020"/>
                </a:solidFill>
              </a:rPr>
            </a:br>
            <a:r>
              <a:rPr lang="de-DE" sz="1600" b="1" dirty="0" err="1">
                <a:solidFill>
                  <a:srgbClr val="870020"/>
                </a:solidFill>
              </a:rPr>
              <a:t>lehrkräfte</a:t>
            </a:r>
            <a:endParaRPr lang="de-DE" sz="1600" b="1" dirty="0">
              <a:solidFill>
                <a:srgbClr val="870020"/>
              </a:solidFill>
            </a:endParaRPr>
          </a:p>
        </p:txBody>
      </p:sp>
      <p:sp>
        <p:nvSpPr>
          <p:cNvPr id="95" name="Textfeld 94">
            <a:extLst>
              <a:ext uri="{FF2B5EF4-FFF2-40B4-BE49-F238E27FC236}">
                <a16:creationId xmlns:a16="http://schemas.microsoft.com/office/drawing/2014/main" id="{5A582B8E-C15E-D3AE-D4B0-B64D63A810AF}"/>
              </a:ext>
            </a:extLst>
          </p:cNvPr>
          <p:cNvSpPr txBox="1"/>
          <p:nvPr/>
        </p:nvSpPr>
        <p:spPr>
          <a:xfrm>
            <a:off x="3888992" y="1388026"/>
            <a:ext cx="1233607" cy="400110"/>
          </a:xfrm>
          <a:prstGeom prst="rect">
            <a:avLst/>
          </a:prstGeom>
          <a:noFill/>
        </p:spPr>
        <p:txBody>
          <a:bodyPr wrap="none" rtlCol="0">
            <a:spAutoFit/>
          </a:bodyPr>
          <a:lstStyle/>
          <a:p>
            <a:pPr algn="ctr"/>
            <a:r>
              <a:rPr lang="de-DE" sz="2000" b="1" dirty="0">
                <a:solidFill>
                  <a:srgbClr val="870020"/>
                </a:solidFill>
              </a:rPr>
              <a:t>Vorstand</a:t>
            </a:r>
          </a:p>
        </p:txBody>
      </p:sp>
      <p:pic>
        <p:nvPicPr>
          <p:cNvPr id="96" name="Grafik 95" descr="Dozent mit einfarbiger Füllung">
            <a:extLst>
              <a:ext uri="{FF2B5EF4-FFF2-40B4-BE49-F238E27FC236}">
                <a16:creationId xmlns:a16="http://schemas.microsoft.com/office/drawing/2014/main" id="{42F76B0F-39F6-003C-458A-39FAEEFD4E7D}"/>
              </a:ext>
            </a:extLst>
          </p:cNvPr>
          <p:cNvPicPr>
            <a:picLocks noChangeAspect="1"/>
          </p:cNvPicPr>
          <p:nvPr/>
        </p:nvPicPr>
        <p:blipFill>
          <a:blip r:embed="rId13">
            <a:extLst>
              <a:ext uri="{96DAC541-7B7A-43D3-8B79-37D633B846F1}">
                <asvg:svgBlip xmlns:asvg="http://schemas.microsoft.com/office/drawing/2016/SVG/main" r:embed="rId14"/>
              </a:ext>
            </a:extLst>
          </a:blip>
          <a:srcRect/>
          <a:stretch/>
        </p:blipFill>
        <p:spPr>
          <a:xfrm>
            <a:off x="3550389" y="1327800"/>
            <a:ext cx="426372" cy="426372"/>
          </a:xfrm>
          <a:prstGeom prst="rect">
            <a:avLst/>
          </a:prstGeom>
        </p:spPr>
      </p:pic>
      <p:cxnSp>
        <p:nvCxnSpPr>
          <p:cNvPr id="97" name="Gerade Verbindung mit Pfeil 96">
            <a:extLst>
              <a:ext uri="{FF2B5EF4-FFF2-40B4-BE49-F238E27FC236}">
                <a16:creationId xmlns:a16="http://schemas.microsoft.com/office/drawing/2014/main" id="{7A5E1F3F-6314-E5F7-0A33-2415F997B740}"/>
              </a:ext>
            </a:extLst>
          </p:cNvPr>
          <p:cNvCxnSpPr>
            <a:cxnSpLocks/>
          </p:cNvCxnSpPr>
          <p:nvPr/>
        </p:nvCxnSpPr>
        <p:spPr>
          <a:xfrm flipH="1" flipV="1">
            <a:off x="1976620" y="4029866"/>
            <a:ext cx="453829" cy="322797"/>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8" name="Gerade Verbindung mit Pfeil 97">
            <a:extLst>
              <a:ext uri="{FF2B5EF4-FFF2-40B4-BE49-F238E27FC236}">
                <a16:creationId xmlns:a16="http://schemas.microsoft.com/office/drawing/2014/main" id="{F62D59C5-E8FC-EAEE-0782-FF0D88B8FA66}"/>
              </a:ext>
            </a:extLst>
          </p:cNvPr>
          <p:cNvCxnSpPr>
            <a:cxnSpLocks/>
          </p:cNvCxnSpPr>
          <p:nvPr/>
        </p:nvCxnSpPr>
        <p:spPr>
          <a:xfrm flipV="1">
            <a:off x="3332193" y="2950236"/>
            <a:ext cx="0" cy="1340359"/>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99" name="Gerade Verbindung mit Pfeil 98">
            <a:extLst>
              <a:ext uri="{FF2B5EF4-FFF2-40B4-BE49-F238E27FC236}">
                <a16:creationId xmlns:a16="http://schemas.microsoft.com/office/drawing/2014/main" id="{F233D369-9192-1B6A-C2D2-46002353D6CA}"/>
              </a:ext>
            </a:extLst>
          </p:cNvPr>
          <p:cNvCxnSpPr>
            <a:cxnSpLocks/>
          </p:cNvCxnSpPr>
          <p:nvPr/>
        </p:nvCxnSpPr>
        <p:spPr>
          <a:xfrm flipV="1">
            <a:off x="4194803" y="4042529"/>
            <a:ext cx="378237" cy="324088"/>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0" name="Textfeld 99">
            <a:extLst>
              <a:ext uri="{FF2B5EF4-FFF2-40B4-BE49-F238E27FC236}">
                <a16:creationId xmlns:a16="http://schemas.microsoft.com/office/drawing/2014/main" id="{4228D0D9-6430-4386-6C7A-755773206285}"/>
              </a:ext>
            </a:extLst>
          </p:cNvPr>
          <p:cNvSpPr txBox="1"/>
          <p:nvPr/>
        </p:nvSpPr>
        <p:spPr>
          <a:xfrm>
            <a:off x="1629035" y="4196412"/>
            <a:ext cx="668260" cy="276999"/>
          </a:xfrm>
          <a:prstGeom prst="rect">
            <a:avLst/>
          </a:prstGeom>
          <a:noFill/>
        </p:spPr>
        <p:txBody>
          <a:bodyPr wrap="none" rtlCol="0">
            <a:spAutoFit/>
          </a:bodyPr>
          <a:lstStyle/>
          <a:p>
            <a:pPr algn="ctr"/>
            <a:r>
              <a:rPr lang="de-DE" sz="1200" dirty="0"/>
              <a:t>wählen</a:t>
            </a:r>
          </a:p>
        </p:txBody>
      </p:sp>
      <p:sp>
        <p:nvSpPr>
          <p:cNvPr id="101" name="Textfeld 100">
            <a:extLst>
              <a:ext uri="{FF2B5EF4-FFF2-40B4-BE49-F238E27FC236}">
                <a16:creationId xmlns:a16="http://schemas.microsoft.com/office/drawing/2014/main" id="{7B8A8D1F-0C03-2DB9-F239-3120C9940404}"/>
              </a:ext>
            </a:extLst>
          </p:cNvPr>
          <p:cNvSpPr txBox="1"/>
          <p:nvPr/>
        </p:nvSpPr>
        <p:spPr>
          <a:xfrm>
            <a:off x="2654551" y="4122581"/>
            <a:ext cx="668260" cy="276999"/>
          </a:xfrm>
          <a:prstGeom prst="rect">
            <a:avLst/>
          </a:prstGeom>
          <a:noFill/>
        </p:spPr>
        <p:txBody>
          <a:bodyPr wrap="none" rtlCol="0">
            <a:spAutoFit/>
          </a:bodyPr>
          <a:lstStyle/>
          <a:p>
            <a:pPr algn="ctr"/>
            <a:r>
              <a:rPr lang="de-DE" sz="1200" dirty="0"/>
              <a:t>wählen</a:t>
            </a:r>
          </a:p>
        </p:txBody>
      </p:sp>
      <p:sp>
        <p:nvSpPr>
          <p:cNvPr id="102" name="Textfeld 101">
            <a:extLst>
              <a:ext uri="{FF2B5EF4-FFF2-40B4-BE49-F238E27FC236}">
                <a16:creationId xmlns:a16="http://schemas.microsoft.com/office/drawing/2014/main" id="{04A21605-57D1-A7D5-46E4-7A87182383E3}"/>
              </a:ext>
            </a:extLst>
          </p:cNvPr>
          <p:cNvSpPr txBox="1"/>
          <p:nvPr/>
        </p:nvSpPr>
        <p:spPr>
          <a:xfrm>
            <a:off x="4452111" y="4153316"/>
            <a:ext cx="869662" cy="461665"/>
          </a:xfrm>
          <a:prstGeom prst="rect">
            <a:avLst/>
          </a:prstGeom>
          <a:noFill/>
        </p:spPr>
        <p:txBody>
          <a:bodyPr wrap="none" rtlCol="0">
            <a:spAutoFit/>
          </a:bodyPr>
          <a:lstStyle/>
          <a:p>
            <a:pPr algn="ctr"/>
            <a:r>
              <a:rPr lang="de-DE" sz="1200" dirty="0"/>
              <a:t>freiwillige</a:t>
            </a:r>
          </a:p>
          <a:p>
            <a:pPr algn="ctr"/>
            <a:r>
              <a:rPr lang="de-DE" sz="1200" dirty="0"/>
              <a:t>Teilnahme</a:t>
            </a:r>
          </a:p>
        </p:txBody>
      </p:sp>
      <p:cxnSp>
        <p:nvCxnSpPr>
          <p:cNvPr id="103" name="Gerade Verbindung mit Pfeil 102">
            <a:extLst>
              <a:ext uri="{FF2B5EF4-FFF2-40B4-BE49-F238E27FC236}">
                <a16:creationId xmlns:a16="http://schemas.microsoft.com/office/drawing/2014/main" id="{8601999F-83E4-2DF7-CBAB-9CC50B2C7C5D}"/>
              </a:ext>
            </a:extLst>
          </p:cNvPr>
          <p:cNvCxnSpPr>
            <a:cxnSpLocks/>
          </p:cNvCxnSpPr>
          <p:nvPr/>
        </p:nvCxnSpPr>
        <p:spPr>
          <a:xfrm flipH="1">
            <a:off x="7315229" y="2686850"/>
            <a:ext cx="1418423" cy="608252"/>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4" name="Textfeld 103">
            <a:extLst>
              <a:ext uri="{FF2B5EF4-FFF2-40B4-BE49-F238E27FC236}">
                <a16:creationId xmlns:a16="http://schemas.microsoft.com/office/drawing/2014/main" id="{EC7CDCF1-A43A-74B1-D3E0-74D695A70A54}"/>
              </a:ext>
            </a:extLst>
          </p:cNvPr>
          <p:cNvSpPr txBox="1"/>
          <p:nvPr/>
        </p:nvSpPr>
        <p:spPr>
          <a:xfrm>
            <a:off x="7823904" y="3043362"/>
            <a:ext cx="551241" cy="276999"/>
          </a:xfrm>
          <a:prstGeom prst="rect">
            <a:avLst/>
          </a:prstGeom>
          <a:noFill/>
        </p:spPr>
        <p:txBody>
          <a:bodyPr wrap="none" rtlCol="0">
            <a:spAutoFit/>
          </a:bodyPr>
          <a:lstStyle/>
          <a:p>
            <a:pPr algn="ctr"/>
            <a:r>
              <a:rPr lang="de-DE" sz="1200" dirty="0"/>
              <a:t>wählt</a:t>
            </a:r>
          </a:p>
        </p:txBody>
      </p:sp>
      <p:sp>
        <p:nvSpPr>
          <p:cNvPr id="105" name="Rechteck 104">
            <a:extLst>
              <a:ext uri="{FF2B5EF4-FFF2-40B4-BE49-F238E27FC236}">
                <a16:creationId xmlns:a16="http://schemas.microsoft.com/office/drawing/2014/main" id="{16BE2E6D-CBE0-8961-C094-1256B70298AC}"/>
              </a:ext>
            </a:extLst>
          </p:cNvPr>
          <p:cNvSpPr/>
          <p:nvPr/>
        </p:nvSpPr>
        <p:spPr>
          <a:xfrm rot="436919">
            <a:off x="7677783" y="2318420"/>
            <a:ext cx="127222" cy="151017"/>
          </a:xfrm>
          <a:prstGeom prst="rect">
            <a:avLst/>
          </a:prstGeom>
          <a:solidFill>
            <a:srgbClr val="E8E8E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106" name="Gerade Verbindung mit Pfeil 105">
            <a:extLst>
              <a:ext uri="{FF2B5EF4-FFF2-40B4-BE49-F238E27FC236}">
                <a16:creationId xmlns:a16="http://schemas.microsoft.com/office/drawing/2014/main" id="{F85B75F2-288C-F5CC-2C79-0B34445AEBAD}"/>
              </a:ext>
            </a:extLst>
          </p:cNvPr>
          <p:cNvCxnSpPr>
            <a:cxnSpLocks/>
          </p:cNvCxnSpPr>
          <p:nvPr/>
        </p:nvCxnSpPr>
        <p:spPr>
          <a:xfrm flipH="1" flipV="1">
            <a:off x="6348046" y="2127233"/>
            <a:ext cx="2385606" cy="460183"/>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07" name="Textfeld 106">
            <a:extLst>
              <a:ext uri="{FF2B5EF4-FFF2-40B4-BE49-F238E27FC236}">
                <a16:creationId xmlns:a16="http://schemas.microsoft.com/office/drawing/2014/main" id="{57BE354E-C964-1CE2-4942-6859320476CC}"/>
              </a:ext>
            </a:extLst>
          </p:cNvPr>
          <p:cNvSpPr txBox="1"/>
          <p:nvPr/>
        </p:nvSpPr>
        <p:spPr>
          <a:xfrm>
            <a:off x="7979965" y="2146625"/>
            <a:ext cx="551241" cy="276999"/>
          </a:xfrm>
          <a:prstGeom prst="rect">
            <a:avLst/>
          </a:prstGeom>
          <a:noFill/>
        </p:spPr>
        <p:txBody>
          <a:bodyPr wrap="none" rtlCol="0">
            <a:spAutoFit/>
          </a:bodyPr>
          <a:lstStyle/>
          <a:p>
            <a:pPr algn="ctr"/>
            <a:r>
              <a:rPr lang="de-DE" sz="1200" dirty="0"/>
              <a:t>wählt</a:t>
            </a:r>
          </a:p>
        </p:txBody>
      </p:sp>
      <p:sp>
        <p:nvSpPr>
          <p:cNvPr id="109" name="Textfeld 108">
            <a:extLst>
              <a:ext uri="{FF2B5EF4-FFF2-40B4-BE49-F238E27FC236}">
                <a16:creationId xmlns:a16="http://schemas.microsoft.com/office/drawing/2014/main" id="{43C9B9A0-4306-7C4F-40B4-7A73779245B4}"/>
              </a:ext>
            </a:extLst>
          </p:cNvPr>
          <p:cNvSpPr txBox="1"/>
          <p:nvPr/>
        </p:nvSpPr>
        <p:spPr>
          <a:xfrm>
            <a:off x="8277160" y="3179324"/>
            <a:ext cx="1939121" cy="461665"/>
          </a:xfrm>
          <a:prstGeom prst="rect">
            <a:avLst/>
          </a:prstGeom>
          <a:noFill/>
        </p:spPr>
        <p:txBody>
          <a:bodyPr wrap="none" rtlCol="0">
            <a:spAutoFit/>
          </a:bodyPr>
          <a:lstStyle/>
          <a:p>
            <a:pPr algn="ctr"/>
            <a:r>
              <a:rPr lang="de-DE" sz="1200" b="1" dirty="0"/>
              <a:t>(Sitzung aller Klassen-</a:t>
            </a:r>
          </a:p>
          <a:p>
            <a:pPr algn="ctr"/>
            <a:r>
              <a:rPr lang="de-DE" sz="1200" b="1" dirty="0"/>
              <a:t>und Kurssprecher*innen)</a:t>
            </a:r>
          </a:p>
        </p:txBody>
      </p:sp>
      <p:sp>
        <p:nvSpPr>
          <p:cNvPr id="116" name="Textfeld 115">
            <a:extLst>
              <a:ext uri="{FF2B5EF4-FFF2-40B4-BE49-F238E27FC236}">
                <a16:creationId xmlns:a16="http://schemas.microsoft.com/office/drawing/2014/main" id="{2371F6F3-FBC6-BC0C-C134-5212C1501177}"/>
              </a:ext>
            </a:extLst>
          </p:cNvPr>
          <p:cNvSpPr txBox="1"/>
          <p:nvPr/>
        </p:nvSpPr>
        <p:spPr>
          <a:xfrm>
            <a:off x="5571416" y="4370582"/>
            <a:ext cx="6277887" cy="2185214"/>
          </a:xfrm>
          <a:prstGeom prst="rect">
            <a:avLst/>
          </a:prstGeom>
          <a:noFill/>
        </p:spPr>
        <p:txBody>
          <a:bodyPr wrap="square" rtlCol="0">
            <a:spAutoFit/>
          </a:bodyPr>
          <a:lstStyle/>
          <a:p>
            <a:r>
              <a:rPr lang="de-DE" sz="1600" dirty="0"/>
              <a:t>Der </a:t>
            </a:r>
            <a:r>
              <a:rPr lang="de-DE" sz="1600" b="1" dirty="0">
                <a:solidFill>
                  <a:srgbClr val="870020"/>
                </a:solidFill>
              </a:rPr>
              <a:t>SV - Vorstand</a:t>
            </a:r>
            <a:r>
              <a:rPr lang="de-DE" sz="1600" b="1" dirty="0"/>
              <a:t> </a:t>
            </a:r>
            <a:r>
              <a:rPr lang="de-DE" sz="1600" dirty="0"/>
              <a:t>wird zum Teil von allen Schüler*innen und zum Teil vom Schüler*</a:t>
            </a:r>
            <a:r>
              <a:rPr lang="de-DE" sz="1600" dirty="0" err="1"/>
              <a:t>innenrat</a:t>
            </a:r>
            <a:r>
              <a:rPr lang="de-DE" sz="1600" dirty="0"/>
              <a:t> gewählt.</a:t>
            </a:r>
          </a:p>
          <a:p>
            <a:endParaRPr lang="de-DE" sz="800" dirty="0"/>
          </a:p>
          <a:p>
            <a:r>
              <a:rPr lang="de-DE" sz="1600" dirty="0"/>
              <a:t>Die Wahl des </a:t>
            </a:r>
            <a:r>
              <a:rPr lang="de-DE" sz="1600" b="1" dirty="0"/>
              <a:t>Schulsprecher*</a:t>
            </a:r>
            <a:r>
              <a:rPr lang="de-DE" sz="1600" b="1" dirty="0" err="1"/>
              <a:t>innenteams</a:t>
            </a:r>
            <a:r>
              <a:rPr lang="de-DE" sz="1600" b="1" dirty="0"/>
              <a:t> </a:t>
            </a:r>
            <a:r>
              <a:rPr lang="de-DE" sz="1600" dirty="0"/>
              <a:t>und der </a:t>
            </a:r>
            <a:r>
              <a:rPr lang="de-DE" sz="1600" b="1" dirty="0"/>
              <a:t>Stufensprecher*innen</a:t>
            </a:r>
            <a:r>
              <a:rPr lang="de-DE" sz="1600" dirty="0"/>
              <a:t> findet in der 2. Schulwoche statt.</a:t>
            </a:r>
          </a:p>
          <a:p>
            <a:endParaRPr lang="de-DE" sz="800" dirty="0"/>
          </a:p>
          <a:p>
            <a:r>
              <a:rPr lang="de-DE" sz="1600" dirty="0"/>
              <a:t>Die erste Schüler*</a:t>
            </a:r>
            <a:r>
              <a:rPr lang="de-DE" sz="1600" dirty="0" err="1"/>
              <a:t>innenratssitzung</a:t>
            </a:r>
            <a:r>
              <a:rPr lang="de-DE" sz="1600" dirty="0"/>
              <a:t> mit der Wahl der </a:t>
            </a:r>
            <a:r>
              <a:rPr lang="de-DE" sz="1600" b="1" dirty="0"/>
              <a:t>Beisitzer*innen </a:t>
            </a:r>
            <a:r>
              <a:rPr lang="de-DE" sz="1600" dirty="0"/>
              <a:t>und </a:t>
            </a:r>
            <a:r>
              <a:rPr lang="de-DE" sz="1600" b="1" dirty="0"/>
              <a:t>Verbindungslehrkräften</a:t>
            </a:r>
            <a:r>
              <a:rPr lang="de-DE" sz="1600" dirty="0"/>
              <a:t> findet in der 5. Schulwoche statt.</a:t>
            </a:r>
          </a:p>
          <a:p>
            <a:endParaRPr lang="de-DE" sz="800" dirty="0"/>
          </a:p>
          <a:p>
            <a:r>
              <a:rPr lang="de-DE" sz="1600" dirty="0"/>
              <a:t>Als </a:t>
            </a:r>
            <a:r>
              <a:rPr lang="de-DE" sz="1600" b="1" dirty="0"/>
              <a:t>freiwillige Beisitzer*in </a:t>
            </a:r>
            <a:r>
              <a:rPr lang="de-DE" sz="1600" dirty="0"/>
              <a:t>kann man sich jederzeit bei uns melden.</a:t>
            </a:r>
          </a:p>
        </p:txBody>
      </p:sp>
      <p:sp>
        <p:nvSpPr>
          <p:cNvPr id="117" name="Textfeld 116">
            <a:extLst>
              <a:ext uri="{FF2B5EF4-FFF2-40B4-BE49-F238E27FC236}">
                <a16:creationId xmlns:a16="http://schemas.microsoft.com/office/drawing/2014/main" id="{2B92AFB2-8A21-0D19-96ED-2BE3892E95BD}"/>
              </a:ext>
            </a:extLst>
          </p:cNvPr>
          <p:cNvSpPr txBox="1"/>
          <p:nvPr/>
        </p:nvSpPr>
        <p:spPr>
          <a:xfrm>
            <a:off x="540021" y="1359985"/>
            <a:ext cx="5812935" cy="400110"/>
          </a:xfrm>
          <a:prstGeom prst="rect">
            <a:avLst/>
          </a:prstGeom>
          <a:noFill/>
        </p:spPr>
        <p:txBody>
          <a:bodyPr wrap="square" rtlCol="0">
            <a:spAutoFit/>
          </a:bodyPr>
          <a:lstStyle/>
          <a:p>
            <a:endParaRPr lang="de-DE" sz="2000" dirty="0"/>
          </a:p>
        </p:txBody>
      </p:sp>
    </p:spTree>
    <p:extLst>
      <p:ext uri="{BB962C8B-B14F-4D97-AF65-F5344CB8AC3E}">
        <p14:creationId xmlns:p14="http://schemas.microsoft.com/office/powerpoint/2010/main" val="35143594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53A88E-0508-B079-E5DD-1E330F9BEA19}"/>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271929FD-EB85-1C67-4119-7E3B58E79423}"/>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4AE48A06-EDA0-C50C-3C98-8BA54ED14412}"/>
              </a:ext>
            </a:extLst>
          </p:cNvPr>
          <p:cNvSpPr txBox="1"/>
          <p:nvPr/>
        </p:nvSpPr>
        <p:spPr>
          <a:xfrm>
            <a:off x="540021" y="610304"/>
            <a:ext cx="4912114" cy="584775"/>
          </a:xfrm>
          <a:prstGeom prst="rect">
            <a:avLst/>
          </a:prstGeom>
          <a:noFill/>
        </p:spPr>
        <p:txBody>
          <a:bodyPr wrap="none" rtlCol="0">
            <a:spAutoFit/>
          </a:bodyPr>
          <a:lstStyle/>
          <a:p>
            <a:r>
              <a:rPr lang="de-DE" sz="3200" b="1" dirty="0"/>
              <a:t>Wahl in diesem Schuljahr</a:t>
            </a:r>
          </a:p>
        </p:txBody>
      </p:sp>
      <p:sp>
        <p:nvSpPr>
          <p:cNvPr id="4" name="Textfeld 3">
            <a:extLst>
              <a:ext uri="{FF2B5EF4-FFF2-40B4-BE49-F238E27FC236}">
                <a16:creationId xmlns:a16="http://schemas.microsoft.com/office/drawing/2014/main" id="{9F41EFF5-9B14-9046-1046-E3E95F5D325A}"/>
              </a:ext>
            </a:extLst>
          </p:cNvPr>
          <p:cNvSpPr txBox="1"/>
          <p:nvPr/>
        </p:nvSpPr>
        <p:spPr>
          <a:xfrm>
            <a:off x="540021" y="1359985"/>
            <a:ext cx="11362604" cy="830997"/>
          </a:xfrm>
          <a:prstGeom prst="rect">
            <a:avLst/>
          </a:prstGeom>
          <a:noFill/>
        </p:spPr>
        <p:txBody>
          <a:bodyPr wrap="square" rtlCol="0">
            <a:spAutoFit/>
          </a:bodyPr>
          <a:lstStyle/>
          <a:p>
            <a:r>
              <a:rPr lang="de-DE" sz="2400" dirty="0"/>
              <a:t>Die Wahl des Schulsprecher*</a:t>
            </a:r>
            <a:r>
              <a:rPr lang="de-DE" sz="2400" dirty="0" err="1"/>
              <a:t>innenteams</a:t>
            </a:r>
            <a:r>
              <a:rPr lang="de-DE" sz="2400" dirty="0"/>
              <a:t> und der Stufensprecher*innen findet morgen statt.</a:t>
            </a:r>
          </a:p>
        </p:txBody>
      </p:sp>
      <p:sp>
        <p:nvSpPr>
          <p:cNvPr id="6" name="Textfeld 5">
            <a:extLst>
              <a:ext uri="{FF2B5EF4-FFF2-40B4-BE49-F238E27FC236}">
                <a16:creationId xmlns:a16="http://schemas.microsoft.com/office/drawing/2014/main" id="{D9597F81-ED05-7EFB-AE89-E6337E29397C}"/>
              </a:ext>
            </a:extLst>
          </p:cNvPr>
          <p:cNvSpPr txBox="1"/>
          <p:nvPr/>
        </p:nvSpPr>
        <p:spPr>
          <a:xfrm>
            <a:off x="540020" y="2321836"/>
            <a:ext cx="11362605" cy="830997"/>
          </a:xfrm>
          <a:prstGeom prst="rect">
            <a:avLst/>
          </a:prstGeom>
          <a:noFill/>
        </p:spPr>
        <p:txBody>
          <a:bodyPr wrap="square" rtlCol="0">
            <a:spAutoFit/>
          </a:bodyPr>
          <a:lstStyle/>
          <a:p>
            <a:r>
              <a:rPr lang="de-DE" sz="2400" dirty="0"/>
              <a:t>Zwischen der 1. und der 6. Stunde gehen Wahlteams der SV durch alle Klassen und sammeln eure Stimmen ein.</a:t>
            </a:r>
          </a:p>
        </p:txBody>
      </p:sp>
      <p:sp>
        <p:nvSpPr>
          <p:cNvPr id="7" name="Textfeld 6">
            <a:extLst>
              <a:ext uri="{FF2B5EF4-FFF2-40B4-BE49-F238E27FC236}">
                <a16:creationId xmlns:a16="http://schemas.microsoft.com/office/drawing/2014/main" id="{2851431A-D369-A620-D20D-8C8398D644D1}"/>
              </a:ext>
            </a:extLst>
          </p:cNvPr>
          <p:cNvSpPr txBox="1"/>
          <p:nvPr/>
        </p:nvSpPr>
        <p:spPr>
          <a:xfrm>
            <a:off x="540019" y="5498015"/>
            <a:ext cx="11362605" cy="461665"/>
          </a:xfrm>
          <a:prstGeom prst="rect">
            <a:avLst/>
          </a:prstGeom>
          <a:noFill/>
        </p:spPr>
        <p:txBody>
          <a:bodyPr wrap="square" rtlCol="0">
            <a:spAutoFit/>
          </a:bodyPr>
          <a:lstStyle/>
          <a:p>
            <a:r>
              <a:rPr lang="de-DE" sz="2400" b="1" dirty="0"/>
              <a:t>Schaut euch gemeinsam an, wer in diesem Jahr zur Wahl steht. </a:t>
            </a:r>
          </a:p>
        </p:txBody>
      </p:sp>
      <p:pic>
        <p:nvPicPr>
          <p:cNvPr id="12" name="Grafik 11" descr="Ein Bild, das Grafiken, Kreativität enthält.&#10;&#10;KI-generierte Inhalte können fehlerhaft sein.">
            <a:extLst>
              <a:ext uri="{FF2B5EF4-FFF2-40B4-BE49-F238E27FC236}">
                <a16:creationId xmlns:a16="http://schemas.microsoft.com/office/drawing/2014/main" id="{D5E916BE-AEE6-1865-B44A-AEE811EB3985}"/>
              </a:ext>
            </a:extLst>
          </p:cNvPr>
          <p:cNvPicPr>
            <a:picLocks noChangeAspect="1"/>
          </p:cNvPicPr>
          <p:nvPr/>
        </p:nvPicPr>
        <p:blipFill>
          <a:blip r:embed="rId3"/>
          <a:stretch>
            <a:fillRect/>
          </a:stretch>
        </p:blipFill>
        <p:spPr>
          <a:xfrm rot="449920">
            <a:off x="9677093" y="4668513"/>
            <a:ext cx="2065865" cy="2582332"/>
          </a:xfrm>
          <a:prstGeom prst="rect">
            <a:avLst/>
          </a:prstGeom>
        </p:spPr>
      </p:pic>
      <p:sp>
        <p:nvSpPr>
          <p:cNvPr id="13" name="Textfeld 12">
            <a:extLst>
              <a:ext uri="{FF2B5EF4-FFF2-40B4-BE49-F238E27FC236}">
                <a16:creationId xmlns:a16="http://schemas.microsoft.com/office/drawing/2014/main" id="{B595FD53-9B93-99B1-EB6C-D58CDD746120}"/>
              </a:ext>
            </a:extLst>
          </p:cNvPr>
          <p:cNvSpPr txBox="1"/>
          <p:nvPr/>
        </p:nvSpPr>
        <p:spPr>
          <a:xfrm>
            <a:off x="540019" y="3429000"/>
            <a:ext cx="11362605" cy="461665"/>
          </a:xfrm>
          <a:prstGeom prst="rect">
            <a:avLst/>
          </a:prstGeom>
          <a:noFill/>
        </p:spPr>
        <p:txBody>
          <a:bodyPr wrap="square" rtlCol="0">
            <a:spAutoFit/>
          </a:bodyPr>
          <a:lstStyle/>
          <a:p>
            <a:r>
              <a:rPr lang="de-DE" sz="2400" dirty="0"/>
              <a:t>Alle Schüler*innen wählen das Schulsprecher*</a:t>
            </a:r>
            <a:r>
              <a:rPr lang="de-DE" sz="2400" dirty="0" err="1"/>
              <a:t>innenteam</a:t>
            </a:r>
            <a:r>
              <a:rPr lang="de-DE" sz="2400" dirty="0"/>
              <a:t>.</a:t>
            </a:r>
          </a:p>
        </p:txBody>
      </p:sp>
      <p:sp>
        <p:nvSpPr>
          <p:cNvPr id="14" name="Textfeld 13">
            <a:extLst>
              <a:ext uri="{FF2B5EF4-FFF2-40B4-BE49-F238E27FC236}">
                <a16:creationId xmlns:a16="http://schemas.microsoft.com/office/drawing/2014/main" id="{6034F7ED-5579-FD93-9C72-A803F6DF9B6A}"/>
              </a:ext>
            </a:extLst>
          </p:cNvPr>
          <p:cNvSpPr txBox="1"/>
          <p:nvPr/>
        </p:nvSpPr>
        <p:spPr>
          <a:xfrm>
            <a:off x="540019" y="4083089"/>
            <a:ext cx="11362605" cy="1200329"/>
          </a:xfrm>
          <a:prstGeom prst="rect">
            <a:avLst/>
          </a:prstGeom>
          <a:noFill/>
        </p:spPr>
        <p:txBody>
          <a:bodyPr wrap="square" rtlCol="0">
            <a:spAutoFit/>
          </a:bodyPr>
          <a:lstStyle/>
          <a:p>
            <a:r>
              <a:rPr lang="de-DE" sz="2400" dirty="0"/>
              <a:t>Alle Schüler*innen der Jahrgänge 5 bis 7 wählen den / die Unterstufensprecher*in.</a:t>
            </a:r>
          </a:p>
          <a:p>
            <a:r>
              <a:rPr lang="de-DE" sz="2400" dirty="0"/>
              <a:t>Alle Schüler*innen der Jahrgänge 8 bis 10 wählen den / die Mittelstufensprecher*in.</a:t>
            </a:r>
          </a:p>
          <a:p>
            <a:r>
              <a:rPr lang="de-DE" sz="2400" dirty="0"/>
              <a:t>Alle Schüler*innen der Jahrgänge 11 bis 13 wählen den / die Oberstufensprecher*in.</a:t>
            </a:r>
          </a:p>
        </p:txBody>
      </p:sp>
    </p:spTree>
    <p:extLst>
      <p:ext uri="{BB962C8B-B14F-4D97-AF65-F5344CB8AC3E}">
        <p14:creationId xmlns:p14="http://schemas.microsoft.com/office/powerpoint/2010/main" val="3877380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8F506-F648-B6C5-4B0E-2ABB4EFCC10B}"/>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977D67C4-8D6E-C693-37D3-6236318CF3D3}"/>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A7000AA7-99A8-447C-8656-3B809FF115BE}"/>
              </a:ext>
            </a:extLst>
          </p:cNvPr>
          <p:cNvSpPr txBox="1"/>
          <p:nvPr/>
        </p:nvSpPr>
        <p:spPr>
          <a:xfrm>
            <a:off x="3783315" y="1918410"/>
            <a:ext cx="4625369" cy="1077218"/>
          </a:xfrm>
          <a:prstGeom prst="rect">
            <a:avLst/>
          </a:prstGeom>
          <a:noFill/>
        </p:spPr>
        <p:txBody>
          <a:bodyPr wrap="none" rtlCol="0">
            <a:spAutoFit/>
          </a:bodyPr>
          <a:lstStyle/>
          <a:p>
            <a:pPr algn="ctr"/>
            <a:r>
              <a:rPr lang="de-DE" sz="3200" b="1" dirty="0"/>
              <a:t>Bewerbungen</a:t>
            </a:r>
          </a:p>
          <a:p>
            <a:pPr algn="ctr"/>
            <a:r>
              <a:rPr lang="de-DE" sz="3200" b="1" dirty="0"/>
              <a:t>Unterstufensprecher*in</a:t>
            </a:r>
          </a:p>
        </p:txBody>
      </p:sp>
      <p:sp>
        <p:nvSpPr>
          <p:cNvPr id="2" name="Textfeld 1">
            <a:extLst>
              <a:ext uri="{FF2B5EF4-FFF2-40B4-BE49-F238E27FC236}">
                <a16:creationId xmlns:a16="http://schemas.microsoft.com/office/drawing/2014/main" id="{AD93FC45-B114-A138-4DD9-BC5676FA9DCE}"/>
              </a:ext>
            </a:extLst>
          </p:cNvPr>
          <p:cNvSpPr txBox="1"/>
          <p:nvPr/>
        </p:nvSpPr>
        <p:spPr>
          <a:xfrm>
            <a:off x="2913303" y="3429000"/>
            <a:ext cx="6365392" cy="1200329"/>
          </a:xfrm>
          <a:prstGeom prst="rect">
            <a:avLst/>
          </a:prstGeom>
          <a:noFill/>
        </p:spPr>
        <p:txBody>
          <a:bodyPr wrap="square" rtlCol="0">
            <a:spAutoFit/>
          </a:bodyPr>
          <a:lstStyle/>
          <a:p>
            <a:pPr algn="ctr"/>
            <a:r>
              <a:rPr lang="de-DE" sz="2400" dirty="0"/>
              <a:t>Gewählt wird das Amt des / der Unterstufensprecher*in von allen Schüler*innen der Klassen 5 bis 7.</a:t>
            </a:r>
          </a:p>
        </p:txBody>
      </p:sp>
    </p:spTree>
    <p:extLst>
      <p:ext uri="{BB962C8B-B14F-4D97-AF65-F5344CB8AC3E}">
        <p14:creationId xmlns:p14="http://schemas.microsoft.com/office/powerpoint/2010/main" val="17747226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3E551-9F93-EAF1-8C50-C2E3DFBD356A}"/>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87BD1D38-9D4B-6DAC-B155-626369BEF137}"/>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40766915-62A4-111E-0654-B49E5A51975E}"/>
              </a:ext>
            </a:extLst>
          </p:cNvPr>
          <p:cNvPicPr>
            <a:picLocks noChangeAspect="1"/>
          </p:cNvPicPr>
          <p:nvPr/>
        </p:nvPicPr>
        <p:blipFill>
          <a:blip r:embed="rId3"/>
          <a:srcRect l="26067" t="44108" r="27319" b="9278"/>
          <a:stretch>
            <a:fillRect/>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C7FCC06C-4F6D-5077-31C1-3E7C707A40DB}"/>
              </a:ext>
            </a:extLst>
          </p:cNvPr>
          <p:cNvSpPr txBox="1"/>
          <p:nvPr/>
        </p:nvSpPr>
        <p:spPr>
          <a:xfrm>
            <a:off x="2634544" y="542375"/>
            <a:ext cx="2291909" cy="400110"/>
          </a:xfrm>
          <a:prstGeom prst="rect">
            <a:avLst/>
          </a:prstGeom>
          <a:noFill/>
        </p:spPr>
        <p:txBody>
          <a:bodyPr wrap="none" rtlCol="0">
            <a:spAutoFit/>
          </a:bodyPr>
          <a:lstStyle/>
          <a:p>
            <a:r>
              <a:rPr lang="de-DE" sz="2000" b="1" dirty="0"/>
              <a:t>Name:</a:t>
            </a:r>
            <a:r>
              <a:rPr lang="de-DE" sz="2000" dirty="0"/>
              <a:t> Lotti </a:t>
            </a:r>
            <a:r>
              <a:rPr lang="de-DE" sz="2000" dirty="0" err="1"/>
              <a:t>Gloker</a:t>
            </a:r>
            <a:endParaRPr lang="de-DE" sz="2000" dirty="0"/>
          </a:p>
        </p:txBody>
      </p:sp>
      <p:sp>
        <p:nvSpPr>
          <p:cNvPr id="6" name="Textfeld 5">
            <a:extLst>
              <a:ext uri="{FF2B5EF4-FFF2-40B4-BE49-F238E27FC236}">
                <a16:creationId xmlns:a16="http://schemas.microsoft.com/office/drawing/2014/main" id="{2CD9717E-8479-2EF0-9851-01190C7EA521}"/>
              </a:ext>
            </a:extLst>
          </p:cNvPr>
          <p:cNvSpPr txBox="1"/>
          <p:nvPr/>
        </p:nvSpPr>
        <p:spPr>
          <a:xfrm>
            <a:off x="2634544" y="1181129"/>
            <a:ext cx="1380506" cy="400110"/>
          </a:xfrm>
          <a:prstGeom prst="rect">
            <a:avLst/>
          </a:prstGeom>
          <a:noFill/>
        </p:spPr>
        <p:txBody>
          <a:bodyPr wrap="none" rtlCol="0">
            <a:spAutoFit/>
          </a:bodyPr>
          <a:lstStyle/>
          <a:p>
            <a:r>
              <a:rPr lang="de-DE" sz="2000" b="1" dirty="0"/>
              <a:t>Klasse: </a:t>
            </a:r>
            <a:r>
              <a:rPr lang="de-DE" sz="2000" dirty="0"/>
              <a:t>7d</a:t>
            </a:r>
          </a:p>
        </p:txBody>
      </p:sp>
      <p:sp>
        <p:nvSpPr>
          <p:cNvPr id="7" name="Textfeld 6">
            <a:extLst>
              <a:ext uri="{FF2B5EF4-FFF2-40B4-BE49-F238E27FC236}">
                <a16:creationId xmlns:a16="http://schemas.microsoft.com/office/drawing/2014/main" id="{0C7936DC-CD5C-4C89-BBEE-DA7679269640}"/>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12 Jahre</a:t>
            </a:r>
          </a:p>
        </p:txBody>
      </p:sp>
      <p:sp>
        <p:nvSpPr>
          <p:cNvPr id="9" name="Textfeld 8">
            <a:extLst>
              <a:ext uri="{FF2B5EF4-FFF2-40B4-BE49-F238E27FC236}">
                <a16:creationId xmlns:a16="http://schemas.microsoft.com/office/drawing/2014/main" id="{47C2B7CB-62C7-C2EE-F26A-CB3E757FAF9A}"/>
              </a:ext>
            </a:extLst>
          </p:cNvPr>
          <p:cNvSpPr txBox="1"/>
          <p:nvPr/>
        </p:nvSpPr>
        <p:spPr>
          <a:xfrm>
            <a:off x="2634544" y="2458637"/>
            <a:ext cx="3293659" cy="400110"/>
          </a:xfrm>
          <a:prstGeom prst="rect">
            <a:avLst/>
          </a:prstGeom>
          <a:noFill/>
        </p:spPr>
        <p:txBody>
          <a:bodyPr wrap="none" rtlCol="0">
            <a:spAutoFit/>
          </a:bodyPr>
          <a:lstStyle/>
          <a:p>
            <a:r>
              <a:rPr lang="de-DE" sz="2000" b="1" dirty="0"/>
              <a:t>Amt: </a:t>
            </a:r>
            <a:r>
              <a:rPr lang="de-DE" sz="2000" dirty="0"/>
              <a:t>Unterstufensprecherin</a:t>
            </a:r>
          </a:p>
        </p:txBody>
      </p:sp>
      <p:sp>
        <p:nvSpPr>
          <p:cNvPr id="10" name="Textfeld 9">
            <a:extLst>
              <a:ext uri="{FF2B5EF4-FFF2-40B4-BE49-F238E27FC236}">
                <a16:creationId xmlns:a16="http://schemas.microsoft.com/office/drawing/2014/main" id="{0BE0D657-066E-F48F-6A9A-F6877377FD23}"/>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D978F1EA-F7B8-29FE-6EE6-5B05BBA34E6C}"/>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845C5732-D9AA-ABBB-17EB-7BCDCCF265F1}"/>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866ADD37-2040-C48B-89B6-92E078D62AEE}"/>
              </a:ext>
            </a:extLst>
          </p:cNvPr>
          <p:cNvSpPr txBox="1"/>
          <p:nvPr/>
        </p:nvSpPr>
        <p:spPr>
          <a:xfrm>
            <a:off x="383606" y="3653050"/>
            <a:ext cx="5213065" cy="1631216"/>
          </a:xfrm>
          <a:prstGeom prst="rect">
            <a:avLst/>
          </a:prstGeom>
          <a:noFill/>
        </p:spPr>
        <p:txBody>
          <a:bodyPr wrap="square" rtlCol="0">
            <a:spAutoFit/>
          </a:bodyPr>
          <a:lstStyle/>
          <a:p>
            <a:pPr lvl="0" algn="just" eaLnBrk="0" fontAlgn="base" hangingPunct="0">
              <a:spcBef>
                <a:spcPct val="0"/>
              </a:spcBef>
              <a:spcAft>
                <a:spcPct val="0"/>
              </a:spcAft>
            </a:pPr>
            <a:r>
              <a:rPr lang="de-DE" altLang="de-DE" sz="2000" dirty="0">
                <a:solidFill>
                  <a:srgbClr val="000000"/>
                </a:solidFill>
                <a:latin typeface="UICTFontTextStyleBody"/>
              </a:rPr>
              <a:t>Hallo, ich bin Lotti.</a:t>
            </a:r>
          </a:p>
          <a:p>
            <a:pPr lvl="0" algn="just" eaLnBrk="0" fontAlgn="base" hangingPunct="0">
              <a:spcBef>
                <a:spcPct val="0"/>
              </a:spcBef>
              <a:spcAft>
                <a:spcPct val="0"/>
              </a:spcAft>
            </a:pPr>
            <a:r>
              <a:rPr lang="de-DE" altLang="de-DE" sz="2000" dirty="0">
                <a:solidFill>
                  <a:srgbClr val="000000"/>
                </a:solidFill>
                <a:latin typeface="UICTFontTextStyleBody"/>
              </a:rPr>
              <a:t>Ich mache viel Sport, meine Lieblingsfächer sind Physik und Sport.</a:t>
            </a:r>
          </a:p>
          <a:p>
            <a:pPr lvl="0" algn="just" eaLnBrk="0" fontAlgn="base" hangingPunct="0">
              <a:spcBef>
                <a:spcPct val="0"/>
              </a:spcBef>
              <a:spcAft>
                <a:spcPct val="0"/>
              </a:spcAft>
            </a:pPr>
            <a:r>
              <a:rPr lang="de-DE" altLang="de-DE" sz="2000" dirty="0">
                <a:solidFill>
                  <a:srgbClr val="000000"/>
                </a:solidFill>
                <a:latin typeface="UICTFontTextStyleBody"/>
              </a:rPr>
              <a:t>Ich bin sehr hilfsbereit und möchte, dass es allen gut geht.</a:t>
            </a:r>
            <a:endParaRPr lang="de-DE" altLang="de-DE" sz="2000" dirty="0">
              <a:latin typeface="Arial" panose="020B0604020202020204" pitchFamily="34" charset="0"/>
            </a:endParaRPr>
          </a:p>
        </p:txBody>
      </p:sp>
      <p:sp>
        <p:nvSpPr>
          <p:cNvPr id="19" name="Textfeld 18">
            <a:extLst>
              <a:ext uri="{FF2B5EF4-FFF2-40B4-BE49-F238E27FC236}">
                <a16:creationId xmlns:a16="http://schemas.microsoft.com/office/drawing/2014/main" id="{319CA7C5-17E4-C352-32F0-D6C091FCD15A}"/>
              </a:ext>
            </a:extLst>
          </p:cNvPr>
          <p:cNvSpPr txBox="1"/>
          <p:nvPr/>
        </p:nvSpPr>
        <p:spPr>
          <a:xfrm>
            <a:off x="6139451" y="3663297"/>
            <a:ext cx="5763160" cy="1631216"/>
          </a:xfrm>
          <a:prstGeom prst="rect">
            <a:avLst/>
          </a:prstGeom>
          <a:noFill/>
        </p:spPr>
        <p:txBody>
          <a:bodyPr wrap="square" rtlCol="0">
            <a:spAutoFit/>
          </a:bodyPr>
          <a:lstStyle/>
          <a:p>
            <a:pPr lvl="0" algn="just" eaLnBrk="0" fontAlgn="base" hangingPunct="0">
              <a:spcBef>
                <a:spcPct val="0"/>
              </a:spcBef>
              <a:spcAft>
                <a:spcPct val="0"/>
              </a:spcAft>
            </a:pPr>
            <a:r>
              <a:rPr lang="de-DE" sz="2000" dirty="0"/>
              <a:t>Ich möchte viel Verantwortung übernehmen, vielen helfen und mich in der Schule einbringen.</a:t>
            </a:r>
          </a:p>
          <a:p>
            <a:pPr lvl="0" algn="just" eaLnBrk="0" fontAlgn="base" hangingPunct="0">
              <a:spcBef>
                <a:spcPct val="0"/>
              </a:spcBef>
              <a:spcAft>
                <a:spcPct val="0"/>
              </a:spcAft>
            </a:pPr>
            <a:r>
              <a:rPr lang="de-DE" sz="2000" dirty="0"/>
              <a:t>Außerdem möchte ich gerne, dass alle Schüler*innen zufrieden sind und dass alle viel Spaß in der Schule haben!</a:t>
            </a:r>
            <a:endParaRPr lang="de-DE" altLang="de-DE" sz="2000" dirty="0">
              <a:latin typeface="Arial" panose="020B0604020202020204" pitchFamily="34" charset="0"/>
            </a:endParaRPr>
          </a:p>
        </p:txBody>
      </p:sp>
    </p:spTree>
    <p:extLst>
      <p:ext uri="{BB962C8B-B14F-4D97-AF65-F5344CB8AC3E}">
        <p14:creationId xmlns:p14="http://schemas.microsoft.com/office/powerpoint/2010/main" val="29354556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DA688-3A8F-9F60-0D82-B6B99FB0833D}"/>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5007DA25-B5E9-B665-EE22-0771C43EF414}"/>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D62EDBBD-C3C0-257C-CC88-BE7A0A10AF84}"/>
              </a:ext>
            </a:extLst>
          </p:cNvPr>
          <p:cNvSpPr txBox="1"/>
          <p:nvPr/>
        </p:nvSpPr>
        <p:spPr>
          <a:xfrm>
            <a:off x="3761259" y="1918410"/>
            <a:ext cx="4669484" cy="1077218"/>
          </a:xfrm>
          <a:prstGeom prst="rect">
            <a:avLst/>
          </a:prstGeom>
          <a:noFill/>
        </p:spPr>
        <p:txBody>
          <a:bodyPr wrap="none" rtlCol="0">
            <a:spAutoFit/>
          </a:bodyPr>
          <a:lstStyle/>
          <a:p>
            <a:pPr algn="ctr"/>
            <a:r>
              <a:rPr lang="de-DE" sz="3200" b="1" dirty="0"/>
              <a:t>Bewerbungen</a:t>
            </a:r>
          </a:p>
          <a:p>
            <a:pPr algn="ctr"/>
            <a:r>
              <a:rPr lang="de-DE" sz="3200" b="1" dirty="0"/>
              <a:t>Mittelstufensprecher*in</a:t>
            </a:r>
          </a:p>
        </p:txBody>
      </p:sp>
      <p:sp>
        <p:nvSpPr>
          <p:cNvPr id="2" name="Textfeld 1">
            <a:extLst>
              <a:ext uri="{FF2B5EF4-FFF2-40B4-BE49-F238E27FC236}">
                <a16:creationId xmlns:a16="http://schemas.microsoft.com/office/drawing/2014/main" id="{DE333F05-2823-5CC8-1743-05D3A1D542B3}"/>
              </a:ext>
            </a:extLst>
          </p:cNvPr>
          <p:cNvSpPr txBox="1"/>
          <p:nvPr/>
        </p:nvSpPr>
        <p:spPr>
          <a:xfrm>
            <a:off x="2913303" y="3429000"/>
            <a:ext cx="6365392" cy="1200329"/>
          </a:xfrm>
          <a:prstGeom prst="rect">
            <a:avLst/>
          </a:prstGeom>
          <a:noFill/>
        </p:spPr>
        <p:txBody>
          <a:bodyPr wrap="square" rtlCol="0">
            <a:spAutoFit/>
          </a:bodyPr>
          <a:lstStyle/>
          <a:p>
            <a:pPr algn="ctr"/>
            <a:r>
              <a:rPr lang="de-DE" sz="2400" dirty="0"/>
              <a:t>Gewählt wird das Amt des / der Mittelstufensprecher*in von allen Schüler*innen der Klassen 8 bis 10.</a:t>
            </a:r>
          </a:p>
        </p:txBody>
      </p:sp>
    </p:spTree>
    <p:extLst>
      <p:ext uri="{BB962C8B-B14F-4D97-AF65-F5344CB8AC3E}">
        <p14:creationId xmlns:p14="http://schemas.microsoft.com/office/powerpoint/2010/main" val="3110571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0A4CD1-8941-22B1-A381-91A1A2F32FEA}"/>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CC0996AA-7762-999D-F37B-AC60BAB53EAD}"/>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BBF64945-9450-A47A-4407-55893F771429}"/>
              </a:ext>
            </a:extLst>
          </p:cNvPr>
          <p:cNvPicPr>
            <a:picLocks noChangeAspect="1"/>
          </p:cNvPicPr>
          <p:nvPr/>
        </p:nvPicPr>
        <p:blipFill>
          <a:blip r:embed="rId3"/>
          <a:srcRect l="28906" r="28906"/>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488A5C80-C485-DA56-83E4-EF1EA15B3F89}"/>
              </a:ext>
            </a:extLst>
          </p:cNvPr>
          <p:cNvSpPr txBox="1"/>
          <p:nvPr/>
        </p:nvSpPr>
        <p:spPr>
          <a:xfrm>
            <a:off x="2634544" y="542375"/>
            <a:ext cx="2816540" cy="400110"/>
          </a:xfrm>
          <a:prstGeom prst="rect">
            <a:avLst/>
          </a:prstGeom>
          <a:noFill/>
        </p:spPr>
        <p:txBody>
          <a:bodyPr wrap="none" rtlCol="0">
            <a:spAutoFit/>
          </a:bodyPr>
          <a:lstStyle/>
          <a:p>
            <a:r>
              <a:rPr lang="de-DE" sz="2000" b="1" dirty="0"/>
              <a:t>Name:</a:t>
            </a:r>
            <a:r>
              <a:rPr lang="de-DE" sz="2000" dirty="0"/>
              <a:t> Florian </a:t>
            </a:r>
            <a:r>
              <a:rPr lang="de-DE" sz="2000" dirty="0" err="1"/>
              <a:t>Kiermayr</a:t>
            </a:r>
            <a:endParaRPr lang="de-DE" sz="2000" dirty="0"/>
          </a:p>
        </p:txBody>
      </p:sp>
      <p:sp>
        <p:nvSpPr>
          <p:cNvPr id="6" name="Textfeld 5">
            <a:extLst>
              <a:ext uri="{FF2B5EF4-FFF2-40B4-BE49-F238E27FC236}">
                <a16:creationId xmlns:a16="http://schemas.microsoft.com/office/drawing/2014/main" id="{BB2CEA5B-AD03-84C3-92E0-ECFD85B6B4E0}"/>
              </a:ext>
            </a:extLst>
          </p:cNvPr>
          <p:cNvSpPr txBox="1"/>
          <p:nvPr/>
        </p:nvSpPr>
        <p:spPr>
          <a:xfrm>
            <a:off x="2634544" y="1181129"/>
            <a:ext cx="1380506" cy="400110"/>
          </a:xfrm>
          <a:prstGeom prst="rect">
            <a:avLst/>
          </a:prstGeom>
          <a:noFill/>
        </p:spPr>
        <p:txBody>
          <a:bodyPr wrap="none" rtlCol="0">
            <a:spAutoFit/>
          </a:bodyPr>
          <a:lstStyle/>
          <a:p>
            <a:r>
              <a:rPr lang="de-DE" sz="2000" b="1" dirty="0"/>
              <a:t>Klasse: </a:t>
            </a:r>
            <a:r>
              <a:rPr lang="de-DE" sz="2000" dirty="0"/>
              <a:t>9d</a:t>
            </a:r>
          </a:p>
        </p:txBody>
      </p:sp>
      <p:sp>
        <p:nvSpPr>
          <p:cNvPr id="7" name="Textfeld 6">
            <a:extLst>
              <a:ext uri="{FF2B5EF4-FFF2-40B4-BE49-F238E27FC236}">
                <a16:creationId xmlns:a16="http://schemas.microsoft.com/office/drawing/2014/main" id="{5E21E41C-BB1F-1A5B-C397-38391FA37FE7}"/>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15 Jahre</a:t>
            </a:r>
          </a:p>
        </p:txBody>
      </p:sp>
      <p:sp>
        <p:nvSpPr>
          <p:cNvPr id="9" name="Textfeld 8">
            <a:extLst>
              <a:ext uri="{FF2B5EF4-FFF2-40B4-BE49-F238E27FC236}">
                <a16:creationId xmlns:a16="http://schemas.microsoft.com/office/drawing/2014/main" id="{038D17B9-650E-5481-A167-C6D28A289D38}"/>
              </a:ext>
            </a:extLst>
          </p:cNvPr>
          <p:cNvSpPr txBox="1"/>
          <p:nvPr/>
        </p:nvSpPr>
        <p:spPr>
          <a:xfrm>
            <a:off x="2634544" y="2458637"/>
            <a:ext cx="3166316" cy="400110"/>
          </a:xfrm>
          <a:prstGeom prst="rect">
            <a:avLst/>
          </a:prstGeom>
          <a:noFill/>
        </p:spPr>
        <p:txBody>
          <a:bodyPr wrap="none" rtlCol="0">
            <a:spAutoFit/>
          </a:bodyPr>
          <a:lstStyle/>
          <a:p>
            <a:r>
              <a:rPr lang="de-DE" sz="2000" b="1" dirty="0"/>
              <a:t>Amt: </a:t>
            </a:r>
            <a:r>
              <a:rPr lang="de-DE" sz="2000" dirty="0"/>
              <a:t>Mittelstufensprecher</a:t>
            </a:r>
          </a:p>
        </p:txBody>
      </p:sp>
      <p:sp>
        <p:nvSpPr>
          <p:cNvPr id="10" name="Textfeld 9">
            <a:extLst>
              <a:ext uri="{FF2B5EF4-FFF2-40B4-BE49-F238E27FC236}">
                <a16:creationId xmlns:a16="http://schemas.microsoft.com/office/drawing/2014/main" id="{BD33B81D-ABD4-4E5A-D452-CC5DB164DFE7}"/>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649E991B-0A6D-534F-3817-1649B9585695}"/>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71D9FB31-7A36-9CBD-2206-63EFFB45B235}"/>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E395E242-F846-5DA0-4240-047D9EDEE13B}"/>
              </a:ext>
            </a:extLst>
          </p:cNvPr>
          <p:cNvSpPr txBox="1"/>
          <p:nvPr/>
        </p:nvSpPr>
        <p:spPr>
          <a:xfrm>
            <a:off x="383606" y="3653050"/>
            <a:ext cx="5213065" cy="2862322"/>
          </a:xfrm>
          <a:prstGeom prst="rect">
            <a:avLst/>
          </a:prstGeom>
          <a:noFill/>
        </p:spPr>
        <p:txBody>
          <a:bodyPr wrap="square" rtlCol="0">
            <a:spAutoFit/>
          </a:bodyPr>
          <a:lstStyle/>
          <a:p>
            <a:pPr lvl="0" algn="just" eaLnBrk="0" fontAlgn="base" hangingPunct="0">
              <a:spcBef>
                <a:spcPct val="0"/>
              </a:spcBef>
              <a:spcAft>
                <a:spcPct val="0"/>
              </a:spcAft>
            </a:pPr>
            <a:r>
              <a:rPr lang="de-DE" sz="2000" dirty="0"/>
              <a:t>Mein Name ist Florian, ich bin 15 Jahre alt und aus Egelsbach.</a:t>
            </a:r>
          </a:p>
          <a:p>
            <a:pPr lvl="0" algn="just" eaLnBrk="0" fontAlgn="base" hangingPunct="0">
              <a:spcBef>
                <a:spcPct val="0"/>
              </a:spcBef>
              <a:spcAft>
                <a:spcPct val="0"/>
              </a:spcAft>
            </a:pPr>
            <a:r>
              <a:rPr lang="de-DE" sz="2000" dirty="0"/>
              <a:t>In meiner Freizeit treffe ich mich mit Freunden, bin Teil des Egelsbacher Jugend-parlaments und der Jugendfeuerwehr.</a:t>
            </a:r>
          </a:p>
          <a:p>
            <a:pPr lvl="0" algn="just" eaLnBrk="0" fontAlgn="base" hangingPunct="0">
              <a:spcBef>
                <a:spcPct val="0"/>
              </a:spcBef>
              <a:spcAft>
                <a:spcPct val="0"/>
              </a:spcAft>
            </a:pPr>
            <a:r>
              <a:rPr lang="de-DE" sz="2000" dirty="0"/>
              <a:t>Ich bin seit 4 Jahren auf der Dreieichschule und seit einem Jahr in der SV.</a:t>
            </a:r>
          </a:p>
          <a:p>
            <a:pPr lvl="0" algn="just" eaLnBrk="0" fontAlgn="base" hangingPunct="0">
              <a:spcBef>
                <a:spcPct val="0"/>
              </a:spcBef>
              <a:spcAft>
                <a:spcPct val="0"/>
              </a:spcAft>
            </a:pPr>
            <a:r>
              <a:rPr lang="de-DE" sz="2000" dirty="0"/>
              <a:t>Meine Lieblingsfächer sind Sport, Bio und Chemie.</a:t>
            </a:r>
            <a:endParaRPr lang="de-DE" altLang="de-DE" sz="3200" dirty="0">
              <a:latin typeface="Arial" panose="020B0604020202020204" pitchFamily="34" charset="0"/>
            </a:endParaRPr>
          </a:p>
        </p:txBody>
      </p:sp>
      <p:sp>
        <p:nvSpPr>
          <p:cNvPr id="19" name="Textfeld 18">
            <a:extLst>
              <a:ext uri="{FF2B5EF4-FFF2-40B4-BE49-F238E27FC236}">
                <a16:creationId xmlns:a16="http://schemas.microsoft.com/office/drawing/2014/main" id="{16754729-3F59-5664-7CCA-207A66D74727}"/>
              </a:ext>
            </a:extLst>
          </p:cNvPr>
          <p:cNvSpPr txBox="1"/>
          <p:nvPr/>
        </p:nvSpPr>
        <p:spPr>
          <a:xfrm>
            <a:off x="6139451" y="3663297"/>
            <a:ext cx="5763160" cy="2246769"/>
          </a:xfrm>
          <a:prstGeom prst="rect">
            <a:avLst/>
          </a:prstGeom>
          <a:noFill/>
        </p:spPr>
        <p:txBody>
          <a:bodyPr wrap="square" rtlCol="0">
            <a:spAutoFit/>
          </a:bodyPr>
          <a:lstStyle/>
          <a:p>
            <a:pPr lvl="0" algn="just" eaLnBrk="0" fontAlgn="base" hangingPunct="0">
              <a:spcBef>
                <a:spcPct val="0"/>
              </a:spcBef>
              <a:spcAft>
                <a:spcPct val="0"/>
              </a:spcAft>
            </a:pPr>
            <a:r>
              <a:rPr lang="de-DE" sz="2000" dirty="0"/>
              <a:t>Ich habe im letzten Schuljahr schon in der SV mitgewirkt und will weiterhin versuchen, die Schule für uns alle etwas besser zu machen.</a:t>
            </a:r>
          </a:p>
          <a:p>
            <a:pPr lvl="0" algn="just" eaLnBrk="0" fontAlgn="base" hangingPunct="0">
              <a:spcBef>
                <a:spcPct val="0"/>
              </a:spcBef>
              <a:spcAft>
                <a:spcPct val="0"/>
              </a:spcAft>
            </a:pPr>
            <a:r>
              <a:rPr lang="de-DE" sz="2000" dirty="0"/>
              <a:t>Im vorherigen Jahr war ich gewählter Beisitzer und will jetzt versuchen, als Mittelstufensprecher noch mehr, vor allem für die Schüler*innen der Klassen 8, 9 und 10, zu erreichen.</a:t>
            </a:r>
            <a:endParaRPr lang="de-DE" altLang="de-DE" sz="3200" dirty="0">
              <a:latin typeface="Arial" panose="020B0604020202020204" pitchFamily="34" charset="0"/>
            </a:endParaRPr>
          </a:p>
        </p:txBody>
      </p:sp>
    </p:spTree>
    <p:extLst>
      <p:ext uri="{BB962C8B-B14F-4D97-AF65-F5344CB8AC3E}">
        <p14:creationId xmlns:p14="http://schemas.microsoft.com/office/powerpoint/2010/main" val="33354927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F10BA-5E94-5991-CBA9-3820DA108946}"/>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C4E6EB90-63D7-E31F-09EE-56AB91375A1F}"/>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834D5FC9-7DB1-3813-7C8A-8CBCFFA1670E}"/>
              </a:ext>
            </a:extLst>
          </p:cNvPr>
          <p:cNvPicPr>
            <a:picLocks noChangeAspect="1"/>
          </p:cNvPicPr>
          <p:nvPr/>
        </p:nvPicPr>
        <p:blipFill>
          <a:blip r:embed="rId3"/>
          <a:srcRect l="28906" r="28906"/>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ED3FA373-A9AD-A618-68D7-D1BCD362454D}"/>
              </a:ext>
            </a:extLst>
          </p:cNvPr>
          <p:cNvSpPr txBox="1"/>
          <p:nvPr/>
        </p:nvSpPr>
        <p:spPr>
          <a:xfrm>
            <a:off x="2634544" y="542375"/>
            <a:ext cx="3202864" cy="400110"/>
          </a:xfrm>
          <a:prstGeom prst="rect">
            <a:avLst/>
          </a:prstGeom>
          <a:noFill/>
        </p:spPr>
        <p:txBody>
          <a:bodyPr wrap="none" rtlCol="0">
            <a:spAutoFit/>
          </a:bodyPr>
          <a:lstStyle/>
          <a:p>
            <a:r>
              <a:rPr lang="de-DE" sz="2000" b="1" dirty="0"/>
              <a:t>Name:</a:t>
            </a:r>
            <a:r>
              <a:rPr lang="de-DE" sz="2000" dirty="0"/>
              <a:t> Yousef Mohammadi</a:t>
            </a:r>
          </a:p>
        </p:txBody>
      </p:sp>
      <p:sp>
        <p:nvSpPr>
          <p:cNvPr id="6" name="Textfeld 5">
            <a:extLst>
              <a:ext uri="{FF2B5EF4-FFF2-40B4-BE49-F238E27FC236}">
                <a16:creationId xmlns:a16="http://schemas.microsoft.com/office/drawing/2014/main" id="{09DCE723-878B-210D-679B-3D2CE2BA8774}"/>
              </a:ext>
            </a:extLst>
          </p:cNvPr>
          <p:cNvSpPr txBox="1"/>
          <p:nvPr/>
        </p:nvSpPr>
        <p:spPr>
          <a:xfrm>
            <a:off x="2634544" y="1181129"/>
            <a:ext cx="1370888" cy="400110"/>
          </a:xfrm>
          <a:prstGeom prst="rect">
            <a:avLst/>
          </a:prstGeom>
          <a:noFill/>
        </p:spPr>
        <p:txBody>
          <a:bodyPr wrap="none" rtlCol="0">
            <a:spAutoFit/>
          </a:bodyPr>
          <a:lstStyle/>
          <a:p>
            <a:r>
              <a:rPr lang="de-DE" sz="2000" b="1" dirty="0"/>
              <a:t>Klasse: </a:t>
            </a:r>
            <a:r>
              <a:rPr lang="de-DE" sz="2000" dirty="0"/>
              <a:t>8c</a:t>
            </a:r>
          </a:p>
        </p:txBody>
      </p:sp>
      <p:sp>
        <p:nvSpPr>
          <p:cNvPr id="7" name="Textfeld 6">
            <a:extLst>
              <a:ext uri="{FF2B5EF4-FFF2-40B4-BE49-F238E27FC236}">
                <a16:creationId xmlns:a16="http://schemas.microsoft.com/office/drawing/2014/main" id="{D3B55EF0-8C8A-E61E-CAEE-78611D58389D}"/>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14 Jahre</a:t>
            </a:r>
          </a:p>
        </p:txBody>
      </p:sp>
      <p:sp>
        <p:nvSpPr>
          <p:cNvPr id="9" name="Textfeld 8">
            <a:extLst>
              <a:ext uri="{FF2B5EF4-FFF2-40B4-BE49-F238E27FC236}">
                <a16:creationId xmlns:a16="http://schemas.microsoft.com/office/drawing/2014/main" id="{C74508BF-9920-EA5E-67BA-2369C18C7316}"/>
              </a:ext>
            </a:extLst>
          </p:cNvPr>
          <p:cNvSpPr txBox="1"/>
          <p:nvPr/>
        </p:nvSpPr>
        <p:spPr>
          <a:xfrm>
            <a:off x="2634544" y="2458637"/>
            <a:ext cx="3166316" cy="400110"/>
          </a:xfrm>
          <a:prstGeom prst="rect">
            <a:avLst/>
          </a:prstGeom>
          <a:noFill/>
        </p:spPr>
        <p:txBody>
          <a:bodyPr wrap="none" rtlCol="0">
            <a:spAutoFit/>
          </a:bodyPr>
          <a:lstStyle/>
          <a:p>
            <a:r>
              <a:rPr lang="de-DE" sz="2000" b="1" dirty="0"/>
              <a:t>Amt: </a:t>
            </a:r>
            <a:r>
              <a:rPr lang="de-DE" sz="2000" dirty="0"/>
              <a:t>Mittelstufensprecher</a:t>
            </a:r>
          </a:p>
        </p:txBody>
      </p:sp>
      <p:sp>
        <p:nvSpPr>
          <p:cNvPr id="10" name="Textfeld 9">
            <a:extLst>
              <a:ext uri="{FF2B5EF4-FFF2-40B4-BE49-F238E27FC236}">
                <a16:creationId xmlns:a16="http://schemas.microsoft.com/office/drawing/2014/main" id="{799672D0-E700-883D-BE56-FE2E5EB46BB1}"/>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FF784377-50CC-F779-38EB-38931A92D7A9}"/>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545D1965-7843-B048-0052-A01401828F6C}"/>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CE1763B4-C977-0E6E-CDB5-F6C9BADDC53D}"/>
              </a:ext>
            </a:extLst>
          </p:cNvPr>
          <p:cNvSpPr txBox="1"/>
          <p:nvPr/>
        </p:nvSpPr>
        <p:spPr>
          <a:xfrm>
            <a:off x="383606" y="3653050"/>
            <a:ext cx="5213065" cy="2862322"/>
          </a:xfrm>
          <a:prstGeom prst="rect">
            <a:avLst/>
          </a:prstGeom>
          <a:noFill/>
        </p:spPr>
        <p:txBody>
          <a:bodyPr wrap="square" rtlCol="0">
            <a:spAutoFit/>
          </a:bodyPr>
          <a:lstStyle/>
          <a:p>
            <a:pPr lvl="0" algn="just" eaLnBrk="0" fontAlgn="base" hangingPunct="0">
              <a:spcBef>
                <a:spcPct val="0"/>
              </a:spcBef>
              <a:spcAft>
                <a:spcPct val="0"/>
              </a:spcAft>
            </a:pPr>
            <a:r>
              <a:rPr lang="de-DE" dirty="0"/>
              <a:t>Hallo, ich heiße Yousef und bin 14 Jahre alt.</a:t>
            </a:r>
          </a:p>
          <a:p>
            <a:pPr lvl="0" algn="just" eaLnBrk="0" fontAlgn="base" hangingPunct="0">
              <a:spcBef>
                <a:spcPct val="0"/>
              </a:spcBef>
              <a:spcAft>
                <a:spcPct val="0"/>
              </a:spcAft>
            </a:pPr>
            <a:r>
              <a:rPr lang="de-DE" dirty="0"/>
              <a:t>Ich liebe es, mit anderen Menschen zu sprechen und neue Leute kennenzulernen.</a:t>
            </a:r>
          </a:p>
          <a:p>
            <a:pPr lvl="0" algn="just" eaLnBrk="0" fontAlgn="base" hangingPunct="0">
              <a:spcBef>
                <a:spcPct val="0"/>
              </a:spcBef>
              <a:spcAft>
                <a:spcPct val="0"/>
              </a:spcAft>
            </a:pPr>
            <a:r>
              <a:rPr lang="de-DE" dirty="0"/>
              <a:t>In meiner Freizeit spiele ich gerne Fußball, weil mir der Sport sehr viel Spaß macht. Fußball ist mein größtes Hobby und ich spiele gerne mit meinen Freunden.</a:t>
            </a:r>
          </a:p>
          <a:p>
            <a:pPr lvl="0" algn="just" eaLnBrk="0" fontAlgn="base" hangingPunct="0">
              <a:spcBef>
                <a:spcPct val="0"/>
              </a:spcBef>
              <a:spcAft>
                <a:spcPct val="0"/>
              </a:spcAft>
            </a:pPr>
            <a:r>
              <a:rPr lang="de-DE" dirty="0"/>
              <a:t>Außerdem finde ich es schön, Zeit mit anderen Menschen zu verbringen und gemeinsam Spaß zu haben.</a:t>
            </a:r>
            <a:endParaRPr lang="de-DE" altLang="de-DE" sz="2800" dirty="0">
              <a:latin typeface="Arial" panose="020B0604020202020204" pitchFamily="34" charset="0"/>
            </a:endParaRPr>
          </a:p>
        </p:txBody>
      </p:sp>
      <p:sp>
        <p:nvSpPr>
          <p:cNvPr id="19" name="Textfeld 18">
            <a:extLst>
              <a:ext uri="{FF2B5EF4-FFF2-40B4-BE49-F238E27FC236}">
                <a16:creationId xmlns:a16="http://schemas.microsoft.com/office/drawing/2014/main" id="{6E581878-867C-A6A4-B41E-26B7FCE42A42}"/>
              </a:ext>
            </a:extLst>
          </p:cNvPr>
          <p:cNvSpPr txBox="1"/>
          <p:nvPr/>
        </p:nvSpPr>
        <p:spPr>
          <a:xfrm>
            <a:off x="6139451" y="3663297"/>
            <a:ext cx="5763160" cy="2862322"/>
          </a:xfrm>
          <a:prstGeom prst="rect">
            <a:avLst/>
          </a:prstGeom>
          <a:noFill/>
        </p:spPr>
        <p:txBody>
          <a:bodyPr wrap="square" rtlCol="0">
            <a:spAutoFit/>
          </a:bodyPr>
          <a:lstStyle/>
          <a:p>
            <a:pPr lvl="0" algn="just" eaLnBrk="0" fontAlgn="base" hangingPunct="0">
              <a:spcBef>
                <a:spcPct val="0"/>
              </a:spcBef>
              <a:spcAft>
                <a:spcPct val="0"/>
              </a:spcAft>
            </a:pPr>
            <a:r>
              <a:rPr lang="de-DE" dirty="0"/>
              <a:t>Ich möchte gerne Mittelstufensprecher werden, weil es mir Spaß macht, mit anderen Menschen zu sprechen und mich für andere einzusetzen.</a:t>
            </a:r>
          </a:p>
          <a:p>
            <a:pPr lvl="0" algn="just" eaLnBrk="0" fontAlgn="base" hangingPunct="0">
              <a:spcBef>
                <a:spcPct val="0"/>
              </a:spcBef>
              <a:spcAft>
                <a:spcPct val="0"/>
              </a:spcAft>
            </a:pPr>
            <a:r>
              <a:rPr lang="de-DE" dirty="0"/>
              <a:t>Ich habe schon 3 Jahre Erfahrung als Klassensprecher und weiß deshalb, welche Aufgaben auf mich zukommen.</a:t>
            </a:r>
          </a:p>
          <a:p>
            <a:pPr lvl="0" algn="just" eaLnBrk="0" fontAlgn="base" hangingPunct="0">
              <a:spcBef>
                <a:spcPct val="0"/>
              </a:spcBef>
              <a:spcAft>
                <a:spcPct val="0"/>
              </a:spcAft>
            </a:pPr>
            <a:r>
              <a:rPr lang="de-DE" dirty="0"/>
              <a:t>Ich denke, dass das Amt als Mittelstufensprecher gut zu mir passt, weil ich gerne anderen zuhöre, Ideen einbringe und versuche, Probleme gemeinsam zu lösen. Deshalb denke ich, dass ich der Richtige für dieses Amt bin.</a:t>
            </a:r>
            <a:endParaRPr lang="de-DE" altLang="de-DE" sz="2800" dirty="0">
              <a:latin typeface="Arial" panose="020B0604020202020204" pitchFamily="34" charset="0"/>
            </a:endParaRPr>
          </a:p>
        </p:txBody>
      </p:sp>
    </p:spTree>
    <p:extLst>
      <p:ext uri="{BB962C8B-B14F-4D97-AF65-F5344CB8AC3E}">
        <p14:creationId xmlns:p14="http://schemas.microsoft.com/office/powerpoint/2010/main" val="41209542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A3785-4F77-27AB-0DBA-74E4C0D8D211}"/>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64602394-EED1-8DE3-00B4-C4B40DD3B31B}"/>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A3E0B846-1D01-E3D1-49E0-608F1593C163}"/>
              </a:ext>
            </a:extLst>
          </p:cNvPr>
          <p:cNvPicPr>
            <a:picLocks noChangeAspect="1"/>
          </p:cNvPicPr>
          <p:nvPr/>
        </p:nvPicPr>
        <p:blipFill>
          <a:blip r:embed="rId3"/>
          <a:srcRect t="2083" b="2083"/>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996DF19E-625F-C2CC-E245-F15ACE4A2CD0}"/>
              </a:ext>
            </a:extLst>
          </p:cNvPr>
          <p:cNvSpPr txBox="1"/>
          <p:nvPr/>
        </p:nvSpPr>
        <p:spPr>
          <a:xfrm>
            <a:off x="2634544" y="542375"/>
            <a:ext cx="2710999" cy="400110"/>
          </a:xfrm>
          <a:prstGeom prst="rect">
            <a:avLst/>
          </a:prstGeom>
          <a:noFill/>
        </p:spPr>
        <p:txBody>
          <a:bodyPr wrap="none" rtlCol="0">
            <a:spAutoFit/>
          </a:bodyPr>
          <a:lstStyle/>
          <a:p>
            <a:r>
              <a:rPr lang="de-DE" sz="2000" b="1" dirty="0"/>
              <a:t>Name:</a:t>
            </a:r>
            <a:r>
              <a:rPr lang="de-DE" sz="2000" dirty="0"/>
              <a:t> Celina Schmidt</a:t>
            </a:r>
          </a:p>
        </p:txBody>
      </p:sp>
      <p:sp>
        <p:nvSpPr>
          <p:cNvPr id="6" name="Textfeld 5">
            <a:extLst>
              <a:ext uri="{FF2B5EF4-FFF2-40B4-BE49-F238E27FC236}">
                <a16:creationId xmlns:a16="http://schemas.microsoft.com/office/drawing/2014/main" id="{DCD9A44C-AF7D-731E-DEEE-32BC843478D8}"/>
              </a:ext>
            </a:extLst>
          </p:cNvPr>
          <p:cNvSpPr txBox="1"/>
          <p:nvPr/>
        </p:nvSpPr>
        <p:spPr>
          <a:xfrm>
            <a:off x="2634544" y="1181129"/>
            <a:ext cx="1516762" cy="400110"/>
          </a:xfrm>
          <a:prstGeom prst="rect">
            <a:avLst/>
          </a:prstGeom>
          <a:noFill/>
        </p:spPr>
        <p:txBody>
          <a:bodyPr wrap="none" rtlCol="0">
            <a:spAutoFit/>
          </a:bodyPr>
          <a:lstStyle/>
          <a:p>
            <a:r>
              <a:rPr lang="de-DE" sz="2000" b="1" dirty="0"/>
              <a:t>Klasse: </a:t>
            </a:r>
            <a:r>
              <a:rPr lang="de-DE" sz="2000" dirty="0"/>
              <a:t>10b</a:t>
            </a:r>
          </a:p>
        </p:txBody>
      </p:sp>
      <p:sp>
        <p:nvSpPr>
          <p:cNvPr id="7" name="Textfeld 6">
            <a:extLst>
              <a:ext uri="{FF2B5EF4-FFF2-40B4-BE49-F238E27FC236}">
                <a16:creationId xmlns:a16="http://schemas.microsoft.com/office/drawing/2014/main" id="{51437BF3-C2F7-44EA-18AF-BBFFD7E92DA8}"/>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15 Jahre</a:t>
            </a:r>
          </a:p>
        </p:txBody>
      </p:sp>
      <p:sp>
        <p:nvSpPr>
          <p:cNvPr id="9" name="Textfeld 8">
            <a:extLst>
              <a:ext uri="{FF2B5EF4-FFF2-40B4-BE49-F238E27FC236}">
                <a16:creationId xmlns:a16="http://schemas.microsoft.com/office/drawing/2014/main" id="{2EE33655-D2B3-22C6-1940-53378745C3C3}"/>
              </a:ext>
            </a:extLst>
          </p:cNvPr>
          <p:cNvSpPr txBox="1"/>
          <p:nvPr/>
        </p:nvSpPr>
        <p:spPr>
          <a:xfrm>
            <a:off x="2634544" y="2458637"/>
            <a:ext cx="3307380" cy="400110"/>
          </a:xfrm>
          <a:prstGeom prst="rect">
            <a:avLst/>
          </a:prstGeom>
          <a:noFill/>
        </p:spPr>
        <p:txBody>
          <a:bodyPr wrap="none" rtlCol="0">
            <a:spAutoFit/>
          </a:bodyPr>
          <a:lstStyle/>
          <a:p>
            <a:r>
              <a:rPr lang="de-DE" sz="2000" b="1" dirty="0"/>
              <a:t>Amt: </a:t>
            </a:r>
            <a:r>
              <a:rPr lang="de-DE" sz="2000" dirty="0"/>
              <a:t>Mittelstufensprecherin</a:t>
            </a:r>
          </a:p>
        </p:txBody>
      </p:sp>
      <p:sp>
        <p:nvSpPr>
          <p:cNvPr id="10" name="Textfeld 9">
            <a:extLst>
              <a:ext uri="{FF2B5EF4-FFF2-40B4-BE49-F238E27FC236}">
                <a16:creationId xmlns:a16="http://schemas.microsoft.com/office/drawing/2014/main" id="{22850CEF-1991-46AF-19A3-5CD2F0FF2E30}"/>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FE915833-A004-70A8-ADBB-E36BC875C92B}"/>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2156195D-0C7B-B96B-0F0B-9C423D777672}"/>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13C9423D-A695-DA0E-DF60-FED9D0ED7061}"/>
              </a:ext>
            </a:extLst>
          </p:cNvPr>
          <p:cNvSpPr txBox="1"/>
          <p:nvPr/>
        </p:nvSpPr>
        <p:spPr>
          <a:xfrm>
            <a:off x="383606" y="3653050"/>
            <a:ext cx="5213065" cy="2585323"/>
          </a:xfrm>
          <a:prstGeom prst="rect">
            <a:avLst/>
          </a:prstGeom>
          <a:noFill/>
        </p:spPr>
        <p:txBody>
          <a:bodyPr wrap="square" rtlCol="0">
            <a:spAutoFit/>
          </a:bodyPr>
          <a:lstStyle/>
          <a:p>
            <a:pPr lvl="0" algn="just" eaLnBrk="0" fontAlgn="base" hangingPunct="0">
              <a:spcBef>
                <a:spcPct val="0"/>
              </a:spcBef>
              <a:spcAft>
                <a:spcPct val="0"/>
              </a:spcAft>
            </a:pPr>
            <a:r>
              <a:rPr lang="de-DE" dirty="0"/>
              <a:t>Hallo, ich bin Celina, 15 Jahre alt, und gehe in die Klasse 10B.</a:t>
            </a:r>
          </a:p>
          <a:p>
            <a:pPr lvl="0" algn="just" eaLnBrk="0" fontAlgn="base" hangingPunct="0">
              <a:spcBef>
                <a:spcPct val="0"/>
              </a:spcBef>
              <a:spcAft>
                <a:spcPct val="0"/>
              </a:spcAft>
            </a:pPr>
            <a:r>
              <a:rPr lang="de-DE" dirty="0"/>
              <a:t>In meiner Freizeit spiele ich Badminton, Volleyball und Querflöte. Außerdem bin ich seit drei Jahren im Jugendparlament in Egelsbach aktiv.</a:t>
            </a:r>
          </a:p>
          <a:p>
            <a:pPr lvl="0" algn="just" eaLnBrk="0" fontAlgn="base" hangingPunct="0">
              <a:spcBef>
                <a:spcPct val="0"/>
              </a:spcBef>
              <a:spcAft>
                <a:spcPct val="0"/>
              </a:spcAft>
            </a:pPr>
            <a:r>
              <a:rPr lang="de-DE" dirty="0"/>
              <a:t>Auch in der Schülervertretung engagiere ich mich seit drei Jahren – zunächst als Beisitzerin und stellvertretende Mittelstufensprecherin sowie letztes Jahr wieder als Beisitzerin.</a:t>
            </a:r>
            <a:endParaRPr lang="de-DE" altLang="de-DE" sz="2800" dirty="0">
              <a:latin typeface="Arial" panose="020B0604020202020204" pitchFamily="34" charset="0"/>
            </a:endParaRPr>
          </a:p>
        </p:txBody>
      </p:sp>
      <p:sp>
        <p:nvSpPr>
          <p:cNvPr id="19" name="Textfeld 18">
            <a:extLst>
              <a:ext uri="{FF2B5EF4-FFF2-40B4-BE49-F238E27FC236}">
                <a16:creationId xmlns:a16="http://schemas.microsoft.com/office/drawing/2014/main" id="{5BE7CDCF-D92E-F41B-8453-B10E08173CBE}"/>
              </a:ext>
            </a:extLst>
          </p:cNvPr>
          <p:cNvSpPr txBox="1"/>
          <p:nvPr/>
        </p:nvSpPr>
        <p:spPr>
          <a:xfrm>
            <a:off x="6139451" y="3663297"/>
            <a:ext cx="5763160" cy="2308324"/>
          </a:xfrm>
          <a:prstGeom prst="rect">
            <a:avLst/>
          </a:prstGeom>
          <a:noFill/>
        </p:spPr>
        <p:txBody>
          <a:bodyPr wrap="square" rtlCol="0">
            <a:spAutoFit/>
          </a:bodyPr>
          <a:lstStyle/>
          <a:p>
            <a:pPr lvl="0" algn="just" eaLnBrk="0" fontAlgn="base" hangingPunct="0">
              <a:spcBef>
                <a:spcPct val="0"/>
              </a:spcBef>
              <a:spcAft>
                <a:spcPct val="0"/>
              </a:spcAft>
            </a:pPr>
            <a:r>
              <a:rPr lang="de-DE" dirty="0"/>
              <a:t>Ich möchte Mittelstufensprecherin werden, weil es mir wichtig ist, eure Anliegen zu vertreten, eure Ideen einzubringen und so unsere Schule gemeinsam schöner und besser zu gestalten.</a:t>
            </a:r>
          </a:p>
          <a:p>
            <a:pPr lvl="0" algn="just" eaLnBrk="0" fontAlgn="base" hangingPunct="0">
              <a:spcBef>
                <a:spcPct val="0"/>
              </a:spcBef>
              <a:spcAft>
                <a:spcPct val="0"/>
              </a:spcAft>
            </a:pPr>
            <a:r>
              <a:rPr lang="de-DE" dirty="0"/>
              <a:t>Durch meine bisherigen Erfahrungen in der SV und im Jugendparlament weiß ich, wie man sich für andere einsetzt, organisiert und Projekte umsetzt.</a:t>
            </a:r>
          </a:p>
          <a:p>
            <a:pPr lvl="0" algn="just" eaLnBrk="0" fontAlgn="base" hangingPunct="0">
              <a:spcBef>
                <a:spcPct val="0"/>
              </a:spcBef>
              <a:spcAft>
                <a:spcPct val="0"/>
              </a:spcAft>
            </a:pPr>
            <a:r>
              <a:rPr lang="de-DE" dirty="0"/>
              <a:t>Ich würde mich sehr über eure Stimme freuen!</a:t>
            </a:r>
            <a:endParaRPr lang="de-DE" altLang="de-DE" sz="2800" dirty="0">
              <a:latin typeface="Arial" panose="020B0604020202020204" pitchFamily="34" charset="0"/>
            </a:endParaRPr>
          </a:p>
        </p:txBody>
      </p:sp>
    </p:spTree>
    <p:extLst>
      <p:ext uri="{BB962C8B-B14F-4D97-AF65-F5344CB8AC3E}">
        <p14:creationId xmlns:p14="http://schemas.microsoft.com/office/powerpoint/2010/main" val="20089127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D7E65-498E-FAF3-D048-80E4799CF5B1}"/>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F9224616-4406-E988-D088-B28BBD9F60BD}"/>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63459B1E-2071-16D8-84DD-99EB3C5CA405}"/>
              </a:ext>
            </a:extLst>
          </p:cNvPr>
          <p:cNvSpPr txBox="1"/>
          <p:nvPr/>
        </p:nvSpPr>
        <p:spPr>
          <a:xfrm>
            <a:off x="3844840" y="1918410"/>
            <a:ext cx="4502323" cy="1077218"/>
          </a:xfrm>
          <a:prstGeom prst="rect">
            <a:avLst/>
          </a:prstGeom>
          <a:noFill/>
        </p:spPr>
        <p:txBody>
          <a:bodyPr wrap="none" rtlCol="0">
            <a:spAutoFit/>
          </a:bodyPr>
          <a:lstStyle/>
          <a:p>
            <a:pPr algn="ctr"/>
            <a:r>
              <a:rPr lang="de-DE" sz="3200" b="1" dirty="0"/>
              <a:t>Bewerbungen</a:t>
            </a:r>
          </a:p>
          <a:p>
            <a:pPr algn="ctr"/>
            <a:r>
              <a:rPr lang="de-DE" sz="3200" b="1" dirty="0"/>
              <a:t>Oberstufensprecher*in</a:t>
            </a:r>
          </a:p>
        </p:txBody>
      </p:sp>
      <p:sp>
        <p:nvSpPr>
          <p:cNvPr id="2" name="Textfeld 1">
            <a:extLst>
              <a:ext uri="{FF2B5EF4-FFF2-40B4-BE49-F238E27FC236}">
                <a16:creationId xmlns:a16="http://schemas.microsoft.com/office/drawing/2014/main" id="{C9ECA726-BCEA-CB1A-6DAA-866BBBD7DFFC}"/>
              </a:ext>
            </a:extLst>
          </p:cNvPr>
          <p:cNvSpPr txBox="1"/>
          <p:nvPr/>
        </p:nvSpPr>
        <p:spPr>
          <a:xfrm>
            <a:off x="2913303" y="3429000"/>
            <a:ext cx="6365392" cy="1200329"/>
          </a:xfrm>
          <a:prstGeom prst="rect">
            <a:avLst/>
          </a:prstGeom>
          <a:noFill/>
        </p:spPr>
        <p:txBody>
          <a:bodyPr wrap="square" rtlCol="0">
            <a:spAutoFit/>
          </a:bodyPr>
          <a:lstStyle/>
          <a:p>
            <a:pPr algn="ctr"/>
            <a:r>
              <a:rPr lang="de-DE" sz="2400" dirty="0"/>
              <a:t>Gewählt wird das Amt des / der Oberstufensprecher*in von allen Schüler*innen der Klassen 11 bis 13.</a:t>
            </a:r>
          </a:p>
        </p:txBody>
      </p:sp>
    </p:spTree>
    <p:extLst>
      <p:ext uri="{BB962C8B-B14F-4D97-AF65-F5344CB8AC3E}">
        <p14:creationId xmlns:p14="http://schemas.microsoft.com/office/powerpoint/2010/main" val="1267135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FFC66-4E64-8CB6-15EE-333B3E1D279A}"/>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BC8A51A1-ED8E-E677-A82C-197447F7CD25}"/>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F96CB9CC-00B9-DF82-CE9B-A0385ACB1467}"/>
              </a:ext>
            </a:extLst>
          </p:cNvPr>
          <p:cNvPicPr>
            <a:picLocks noChangeAspect="1"/>
          </p:cNvPicPr>
          <p:nvPr/>
        </p:nvPicPr>
        <p:blipFill>
          <a:blip r:embed="rId3"/>
          <a:srcRect t="5556" b="5556"/>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3DC7F6B1-C2DA-0DEB-EC02-90F0940126B0}"/>
              </a:ext>
            </a:extLst>
          </p:cNvPr>
          <p:cNvSpPr txBox="1"/>
          <p:nvPr/>
        </p:nvSpPr>
        <p:spPr>
          <a:xfrm>
            <a:off x="2634544" y="542375"/>
            <a:ext cx="3143553" cy="400110"/>
          </a:xfrm>
          <a:prstGeom prst="rect">
            <a:avLst/>
          </a:prstGeom>
          <a:noFill/>
        </p:spPr>
        <p:txBody>
          <a:bodyPr wrap="none" rtlCol="0">
            <a:spAutoFit/>
          </a:bodyPr>
          <a:lstStyle/>
          <a:p>
            <a:r>
              <a:rPr lang="de-DE" sz="2000" b="1" dirty="0"/>
              <a:t>Name:</a:t>
            </a:r>
            <a:r>
              <a:rPr lang="de-DE" sz="2000" dirty="0"/>
              <a:t> Daniel </a:t>
            </a:r>
            <a:r>
              <a:rPr lang="de-DE" sz="2000" dirty="0" err="1"/>
              <a:t>Biddermann</a:t>
            </a:r>
            <a:endParaRPr lang="de-DE" sz="2000" dirty="0"/>
          </a:p>
        </p:txBody>
      </p:sp>
      <p:sp>
        <p:nvSpPr>
          <p:cNvPr id="6" name="Textfeld 5">
            <a:extLst>
              <a:ext uri="{FF2B5EF4-FFF2-40B4-BE49-F238E27FC236}">
                <a16:creationId xmlns:a16="http://schemas.microsoft.com/office/drawing/2014/main" id="{48711302-3B0A-1740-E90C-D2A4CF3971B7}"/>
              </a:ext>
            </a:extLst>
          </p:cNvPr>
          <p:cNvSpPr txBox="1"/>
          <p:nvPr/>
        </p:nvSpPr>
        <p:spPr>
          <a:xfrm>
            <a:off x="2634544" y="1181129"/>
            <a:ext cx="3248390" cy="400110"/>
          </a:xfrm>
          <a:prstGeom prst="rect">
            <a:avLst/>
          </a:prstGeom>
          <a:noFill/>
        </p:spPr>
        <p:txBody>
          <a:bodyPr wrap="none" rtlCol="0">
            <a:spAutoFit/>
          </a:bodyPr>
          <a:lstStyle/>
          <a:p>
            <a:r>
              <a:rPr lang="de-DE" sz="2000" b="1" dirty="0"/>
              <a:t>Kurs: </a:t>
            </a:r>
            <a:r>
              <a:rPr lang="de-DE" sz="2000" dirty="0"/>
              <a:t>Q3 - WEN (13. Klasse)</a:t>
            </a:r>
          </a:p>
        </p:txBody>
      </p:sp>
      <p:sp>
        <p:nvSpPr>
          <p:cNvPr id="7" name="Textfeld 6">
            <a:extLst>
              <a:ext uri="{FF2B5EF4-FFF2-40B4-BE49-F238E27FC236}">
                <a16:creationId xmlns:a16="http://schemas.microsoft.com/office/drawing/2014/main" id="{129C4A65-F182-8173-D4CB-3A440FE75AE6}"/>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18 Jahre</a:t>
            </a:r>
          </a:p>
        </p:txBody>
      </p:sp>
      <p:sp>
        <p:nvSpPr>
          <p:cNvPr id="9" name="Textfeld 8">
            <a:extLst>
              <a:ext uri="{FF2B5EF4-FFF2-40B4-BE49-F238E27FC236}">
                <a16:creationId xmlns:a16="http://schemas.microsoft.com/office/drawing/2014/main" id="{A0270045-F46F-EE87-19B4-D2E897862119}"/>
              </a:ext>
            </a:extLst>
          </p:cNvPr>
          <p:cNvSpPr txBox="1"/>
          <p:nvPr/>
        </p:nvSpPr>
        <p:spPr>
          <a:xfrm>
            <a:off x="2634544" y="2458637"/>
            <a:ext cx="3086551" cy="400110"/>
          </a:xfrm>
          <a:prstGeom prst="rect">
            <a:avLst/>
          </a:prstGeom>
          <a:noFill/>
        </p:spPr>
        <p:txBody>
          <a:bodyPr wrap="none" rtlCol="0">
            <a:spAutoFit/>
          </a:bodyPr>
          <a:lstStyle/>
          <a:p>
            <a:r>
              <a:rPr lang="de-DE" sz="2000" b="1" dirty="0"/>
              <a:t>Amt: </a:t>
            </a:r>
            <a:r>
              <a:rPr lang="de-DE" sz="2000" dirty="0"/>
              <a:t>Oberstufensprecher</a:t>
            </a:r>
          </a:p>
        </p:txBody>
      </p:sp>
      <p:sp>
        <p:nvSpPr>
          <p:cNvPr id="10" name="Textfeld 9">
            <a:extLst>
              <a:ext uri="{FF2B5EF4-FFF2-40B4-BE49-F238E27FC236}">
                <a16:creationId xmlns:a16="http://schemas.microsoft.com/office/drawing/2014/main" id="{FED3B2C4-802D-09B1-5A00-3ABEE30BFDE3}"/>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C867585A-25E2-1102-6859-89DE0C948667}"/>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AD10FC5C-FEFF-EE9C-17B8-2FF3420B46F8}"/>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CE646F0C-33F8-E534-8BB6-6D22160785E4}"/>
              </a:ext>
            </a:extLst>
          </p:cNvPr>
          <p:cNvSpPr txBox="1"/>
          <p:nvPr/>
        </p:nvSpPr>
        <p:spPr>
          <a:xfrm>
            <a:off x="383606" y="3653050"/>
            <a:ext cx="5213065" cy="3016210"/>
          </a:xfrm>
          <a:prstGeom prst="rect">
            <a:avLst/>
          </a:prstGeom>
          <a:noFill/>
        </p:spPr>
        <p:txBody>
          <a:bodyPr wrap="square" rtlCol="0">
            <a:spAutoFit/>
          </a:bodyPr>
          <a:lstStyle/>
          <a:p>
            <a:pPr lvl="0" algn="just" eaLnBrk="0" fontAlgn="base" hangingPunct="0">
              <a:spcBef>
                <a:spcPct val="0"/>
              </a:spcBef>
              <a:spcAft>
                <a:spcPct val="0"/>
              </a:spcAft>
            </a:pPr>
            <a:r>
              <a:rPr lang="de-DE" altLang="de-DE" sz="1900" dirty="0">
                <a:solidFill>
                  <a:srgbClr val="000000"/>
                </a:solidFill>
                <a:latin typeface="UICTFontTextStyleBody"/>
              </a:rPr>
              <a:t>Ich bin Daniel, 18  Jahre alt und gehe in die 13. Klasse.</a:t>
            </a:r>
          </a:p>
          <a:p>
            <a:pPr lvl="0" algn="just" eaLnBrk="0" fontAlgn="base" hangingPunct="0">
              <a:spcBef>
                <a:spcPct val="0"/>
              </a:spcBef>
              <a:spcAft>
                <a:spcPct val="0"/>
              </a:spcAft>
            </a:pPr>
            <a:r>
              <a:rPr lang="de-DE" altLang="de-DE" sz="1900" dirty="0">
                <a:solidFill>
                  <a:srgbClr val="000000"/>
                </a:solidFill>
                <a:latin typeface="UICTFontTextStyleBody"/>
              </a:rPr>
              <a:t>In meiner Freizeit spiele ich Gitarre und Bass, unter anderem auch in der Big Band und der Concert Band unserer Schule.</a:t>
            </a:r>
          </a:p>
          <a:p>
            <a:pPr lvl="0" algn="just" eaLnBrk="0" fontAlgn="base" hangingPunct="0">
              <a:spcBef>
                <a:spcPct val="0"/>
              </a:spcBef>
              <a:spcAft>
                <a:spcPct val="0"/>
              </a:spcAft>
            </a:pPr>
            <a:r>
              <a:rPr lang="de-DE" altLang="de-DE" sz="1900" dirty="0">
                <a:solidFill>
                  <a:srgbClr val="000000"/>
                </a:solidFill>
                <a:latin typeface="UICTFontTextStyleBody"/>
              </a:rPr>
              <a:t>Durch das dortige Zusammenspiel mit anderen lernt man auf seine Mitmenschen Acht zu geben und sich außerdem für diese einzusetzen, sollte das notwendig werden, was ich als sehr erfüllend wahrnehme.</a:t>
            </a:r>
            <a:endParaRPr lang="de-DE" altLang="de-DE" sz="1900" dirty="0">
              <a:latin typeface="Arial" panose="020B0604020202020204" pitchFamily="34" charset="0"/>
            </a:endParaRPr>
          </a:p>
        </p:txBody>
      </p:sp>
      <p:sp>
        <p:nvSpPr>
          <p:cNvPr id="19" name="Textfeld 18">
            <a:extLst>
              <a:ext uri="{FF2B5EF4-FFF2-40B4-BE49-F238E27FC236}">
                <a16:creationId xmlns:a16="http://schemas.microsoft.com/office/drawing/2014/main" id="{E82F70BD-701A-1EAE-A171-EB9EB3578F99}"/>
              </a:ext>
            </a:extLst>
          </p:cNvPr>
          <p:cNvSpPr txBox="1"/>
          <p:nvPr/>
        </p:nvSpPr>
        <p:spPr>
          <a:xfrm>
            <a:off x="6139451" y="3663297"/>
            <a:ext cx="5763160" cy="2723823"/>
          </a:xfrm>
          <a:prstGeom prst="rect">
            <a:avLst/>
          </a:prstGeom>
          <a:noFill/>
        </p:spPr>
        <p:txBody>
          <a:bodyPr wrap="square" rtlCol="0">
            <a:spAutoFit/>
          </a:bodyPr>
          <a:lstStyle/>
          <a:p>
            <a:pPr lvl="0" algn="just" eaLnBrk="0" fontAlgn="base" hangingPunct="0">
              <a:spcBef>
                <a:spcPct val="0"/>
              </a:spcBef>
              <a:spcAft>
                <a:spcPct val="0"/>
              </a:spcAft>
            </a:pPr>
            <a:r>
              <a:rPr lang="de-DE" altLang="de-DE" sz="1900" dirty="0">
                <a:solidFill>
                  <a:srgbClr val="000000"/>
                </a:solidFill>
                <a:latin typeface="UICTFontTextStyleBody"/>
              </a:rPr>
              <a:t>Wie schon in meiner Vorstellung erwähnt, mag ich es, mich für meine Mitschüler einzusetzen und ggf. Probleme anzugehen und diese so gut wie möglich zu lösen. </a:t>
            </a:r>
          </a:p>
          <a:p>
            <a:pPr lvl="0" algn="just" eaLnBrk="0" fontAlgn="base" hangingPunct="0">
              <a:spcBef>
                <a:spcPct val="0"/>
              </a:spcBef>
              <a:spcAft>
                <a:spcPct val="0"/>
              </a:spcAft>
            </a:pPr>
            <a:r>
              <a:rPr lang="de-DE" altLang="de-DE" sz="1900" dirty="0">
                <a:solidFill>
                  <a:srgbClr val="000000"/>
                </a:solidFill>
                <a:latin typeface="UICTFontTextStyleBody"/>
              </a:rPr>
              <a:t>Bereits in der Mittelstufe war ich mehrfach Klassensprecher, was mir immer sehr viel Freude bereitet hat. Um nun weiterhin etwas Gutes für die Schulgemeinde, insbesondere die Oberstufe, tun zu können, stelle ich mich als Oberstufensprecher auf.</a:t>
            </a:r>
            <a:endParaRPr lang="de-DE" altLang="de-DE" sz="1900" dirty="0">
              <a:latin typeface="Arial" panose="020B0604020202020204" pitchFamily="34" charset="0"/>
            </a:endParaRPr>
          </a:p>
        </p:txBody>
      </p:sp>
    </p:spTree>
    <p:extLst>
      <p:ext uri="{BB962C8B-B14F-4D97-AF65-F5344CB8AC3E}">
        <p14:creationId xmlns:p14="http://schemas.microsoft.com/office/powerpoint/2010/main" val="2066685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6EBB-5274-0707-A6D9-10921C364CFD}"/>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3639E243-237D-E827-029F-3B34B56FE68D}"/>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C9D4A0C0-6D14-E823-544D-A1391171A134}"/>
              </a:ext>
            </a:extLst>
          </p:cNvPr>
          <p:cNvPicPr>
            <a:picLocks noChangeAspect="1"/>
          </p:cNvPicPr>
          <p:nvPr/>
        </p:nvPicPr>
        <p:blipFill>
          <a:blip r:embed="rId3"/>
          <a:srcRect l="2104" t="459" r="4733" b="43440"/>
          <a:stretch>
            <a:fillRect/>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9B338790-92A9-60AB-163D-33AC12401A20}"/>
              </a:ext>
            </a:extLst>
          </p:cNvPr>
          <p:cNvSpPr txBox="1"/>
          <p:nvPr/>
        </p:nvSpPr>
        <p:spPr>
          <a:xfrm>
            <a:off x="2634544" y="542375"/>
            <a:ext cx="2606804" cy="400110"/>
          </a:xfrm>
          <a:prstGeom prst="rect">
            <a:avLst/>
          </a:prstGeom>
          <a:noFill/>
        </p:spPr>
        <p:txBody>
          <a:bodyPr wrap="none" rtlCol="0">
            <a:spAutoFit/>
          </a:bodyPr>
          <a:lstStyle/>
          <a:p>
            <a:r>
              <a:rPr lang="de-DE" sz="2000" b="1" dirty="0"/>
              <a:t>Name:</a:t>
            </a:r>
            <a:r>
              <a:rPr lang="de-DE" sz="2000" dirty="0"/>
              <a:t> Barbara Fricke</a:t>
            </a:r>
          </a:p>
        </p:txBody>
      </p:sp>
      <p:sp>
        <p:nvSpPr>
          <p:cNvPr id="6" name="Textfeld 5">
            <a:extLst>
              <a:ext uri="{FF2B5EF4-FFF2-40B4-BE49-F238E27FC236}">
                <a16:creationId xmlns:a16="http://schemas.microsoft.com/office/drawing/2014/main" id="{2E30A24F-6278-4B0A-9128-66DB93521925}"/>
              </a:ext>
            </a:extLst>
          </p:cNvPr>
          <p:cNvSpPr txBox="1"/>
          <p:nvPr/>
        </p:nvSpPr>
        <p:spPr>
          <a:xfrm>
            <a:off x="2634544" y="1181129"/>
            <a:ext cx="3200300" cy="400110"/>
          </a:xfrm>
          <a:prstGeom prst="rect">
            <a:avLst/>
          </a:prstGeom>
          <a:noFill/>
        </p:spPr>
        <p:txBody>
          <a:bodyPr wrap="none" rtlCol="0">
            <a:spAutoFit/>
          </a:bodyPr>
          <a:lstStyle/>
          <a:p>
            <a:r>
              <a:rPr lang="de-DE" sz="2000" b="1" dirty="0"/>
              <a:t>Kurs: </a:t>
            </a:r>
            <a:r>
              <a:rPr lang="de-DE" sz="2000" dirty="0"/>
              <a:t>Q3 - HEN (13. Klasse)</a:t>
            </a:r>
          </a:p>
        </p:txBody>
      </p:sp>
      <p:sp>
        <p:nvSpPr>
          <p:cNvPr id="7" name="Textfeld 6">
            <a:extLst>
              <a:ext uri="{FF2B5EF4-FFF2-40B4-BE49-F238E27FC236}">
                <a16:creationId xmlns:a16="http://schemas.microsoft.com/office/drawing/2014/main" id="{D2C225CC-8F63-F4F2-C9BD-D41ACC5E6386}"/>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19 Jahre</a:t>
            </a:r>
          </a:p>
        </p:txBody>
      </p:sp>
      <p:sp>
        <p:nvSpPr>
          <p:cNvPr id="9" name="Textfeld 8">
            <a:extLst>
              <a:ext uri="{FF2B5EF4-FFF2-40B4-BE49-F238E27FC236}">
                <a16:creationId xmlns:a16="http://schemas.microsoft.com/office/drawing/2014/main" id="{F5704430-A2E0-4B9C-D758-FF06CC1C0708}"/>
              </a:ext>
            </a:extLst>
          </p:cNvPr>
          <p:cNvSpPr txBox="1"/>
          <p:nvPr/>
        </p:nvSpPr>
        <p:spPr>
          <a:xfrm>
            <a:off x="2634544" y="2458637"/>
            <a:ext cx="3344634" cy="400110"/>
          </a:xfrm>
          <a:prstGeom prst="rect">
            <a:avLst/>
          </a:prstGeom>
          <a:noFill/>
        </p:spPr>
        <p:txBody>
          <a:bodyPr wrap="none" rtlCol="0">
            <a:spAutoFit/>
          </a:bodyPr>
          <a:lstStyle/>
          <a:p>
            <a:r>
              <a:rPr lang="de-DE" sz="2000" b="1" dirty="0"/>
              <a:t>Amt: </a:t>
            </a:r>
            <a:r>
              <a:rPr lang="de-DE" sz="2000" dirty="0"/>
              <a:t>Oberstufensprecherin</a:t>
            </a:r>
          </a:p>
        </p:txBody>
      </p:sp>
      <p:sp>
        <p:nvSpPr>
          <p:cNvPr id="10" name="Textfeld 9">
            <a:extLst>
              <a:ext uri="{FF2B5EF4-FFF2-40B4-BE49-F238E27FC236}">
                <a16:creationId xmlns:a16="http://schemas.microsoft.com/office/drawing/2014/main" id="{80501A5F-4372-CA47-04F8-236E88E8B0F2}"/>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7DF0661E-B144-C633-98DC-E93ADF2FC94C}"/>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E3D15FC6-0B26-1144-0A80-73AE0F4DD70C}"/>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3DED4AB5-4BAA-F243-85D7-EFF848FD180D}"/>
              </a:ext>
            </a:extLst>
          </p:cNvPr>
          <p:cNvSpPr txBox="1"/>
          <p:nvPr/>
        </p:nvSpPr>
        <p:spPr>
          <a:xfrm>
            <a:off x="383606" y="3653050"/>
            <a:ext cx="5213065" cy="2585323"/>
          </a:xfrm>
          <a:prstGeom prst="rect">
            <a:avLst/>
          </a:prstGeom>
          <a:noFill/>
        </p:spPr>
        <p:txBody>
          <a:bodyPr wrap="square" rtlCol="0">
            <a:spAutoFit/>
          </a:bodyPr>
          <a:lstStyle/>
          <a:p>
            <a:pPr lvl="0" algn="just" eaLnBrk="0" fontAlgn="base" hangingPunct="0">
              <a:spcBef>
                <a:spcPct val="0"/>
              </a:spcBef>
              <a:spcAft>
                <a:spcPct val="0"/>
              </a:spcAft>
            </a:pPr>
            <a:r>
              <a:rPr lang="de-DE" dirty="0"/>
              <a:t>Ich bin Barbara, besuche die 13. Klasse und bewerbe mich als Oberstufensprecherin.</a:t>
            </a:r>
          </a:p>
          <a:p>
            <a:pPr lvl="0" algn="just" eaLnBrk="0" fontAlgn="base" hangingPunct="0">
              <a:spcBef>
                <a:spcPct val="0"/>
              </a:spcBef>
              <a:spcAft>
                <a:spcPct val="0"/>
              </a:spcAft>
            </a:pPr>
            <a:r>
              <a:rPr lang="de-DE" dirty="0"/>
              <a:t>In meiner Freizeit treffe ich mich gerne mit Freunden, lese viel und engagiere mich politisch. </a:t>
            </a:r>
          </a:p>
          <a:p>
            <a:pPr lvl="0" algn="just" eaLnBrk="0" fontAlgn="base" hangingPunct="0">
              <a:spcBef>
                <a:spcPct val="0"/>
              </a:spcBef>
              <a:spcAft>
                <a:spcPct val="0"/>
              </a:spcAft>
            </a:pPr>
            <a:r>
              <a:rPr lang="de-DE" dirty="0"/>
              <a:t>Seit drei Jahren bin ich Teil des Jugendforums in Langen und war dort zwei Jahre im Vorstand. In dieser Zeit habe ich gelernt, Verantwortung zu übernehmen, eigene Ideen einzubringen und gemeinsam mit anderen Lösungen zu finden.</a:t>
            </a:r>
            <a:endParaRPr lang="de-DE" altLang="de-DE" sz="2800" dirty="0">
              <a:latin typeface="Arial" panose="020B0604020202020204" pitchFamily="34" charset="0"/>
            </a:endParaRPr>
          </a:p>
        </p:txBody>
      </p:sp>
      <p:sp>
        <p:nvSpPr>
          <p:cNvPr id="19" name="Textfeld 18">
            <a:extLst>
              <a:ext uri="{FF2B5EF4-FFF2-40B4-BE49-F238E27FC236}">
                <a16:creationId xmlns:a16="http://schemas.microsoft.com/office/drawing/2014/main" id="{BD32FB8F-8EA5-5510-FE2D-F47925455B3A}"/>
              </a:ext>
            </a:extLst>
          </p:cNvPr>
          <p:cNvSpPr txBox="1"/>
          <p:nvPr/>
        </p:nvSpPr>
        <p:spPr>
          <a:xfrm>
            <a:off x="6139451" y="3663297"/>
            <a:ext cx="5763160" cy="1754326"/>
          </a:xfrm>
          <a:prstGeom prst="rect">
            <a:avLst/>
          </a:prstGeom>
          <a:noFill/>
        </p:spPr>
        <p:txBody>
          <a:bodyPr wrap="square" rtlCol="0">
            <a:spAutoFit/>
          </a:bodyPr>
          <a:lstStyle/>
          <a:p>
            <a:pPr lvl="0" algn="just" eaLnBrk="0" fontAlgn="base" hangingPunct="0">
              <a:spcBef>
                <a:spcPct val="0"/>
              </a:spcBef>
              <a:spcAft>
                <a:spcPct val="0"/>
              </a:spcAft>
            </a:pPr>
            <a:r>
              <a:rPr lang="de-DE" altLang="de-DE" dirty="0">
                <a:solidFill>
                  <a:srgbClr val="000000"/>
                </a:solidFill>
                <a:latin typeface="UICTFontTextStyleBody"/>
              </a:rPr>
              <a:t>Wie bereits erwähnt, setze ich mich schon seit Jahren gerne für die Interessen und Meinungen anderer ein. </a:t>
            </a:r>
          </a:p>
          <a:p>
            <a:pPr lvl="0" algn="just" eaLnBrk="0" fontAlgn="base" hangingPunct="0">
              <a:spcBef>
                <a:spcPct val="0"/>
              </a:spcBef>
              <a:spcAft>
                <a:spcPct val="0"/>
              </a:spcAft>
            </a:pPr>
            <a:r>
              <a:rPr lang="de-DE" altLang="de-DE" dirty="0">
                <a:solidFill>
                  <a:srgbClr val="000000"/>
                </a:solidFill>
                <a:latin typeface="UICTFontTextStyleBody"/>
              </a:rPr>
              <a:t>Besonders als Kurssprecherin habe ich erneut gemerkt, wie viel mir diese Aufgabe bedeutet und wie wichtig es ist zuzuhören und die Anliegen meiner Mitschüler*innen ernst zu nehmen.</a:t>
            </a:r>
            <a:endParaRPr lang="de-DE" altLang="de-DE" dirty="0">
              <a:latin typeface="Arial" panose="020B0604020202020204" pitchFamily="34" charset="0"/>
            </a:endParaRPr>
          </a:p>
        </p:txBody>
      </p:sp>
    </p:spTree>
    <p:extLst>
      <p:ext uri="{BB962C8B-B14F-4D97-AF65-F5344CB8AC3E}">
        <p14:creationId xmlns:p14="http://schemas.microsoft.com/office/powerpoint/2010/main" val="35327853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6086B-41D0-3EB5-FE00-8CD2A8B69A97}"/>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B98DA40A-D915-CFBD-CF51-AE486A4CB5E7}"/>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FFA3E328-5EB6-7115-E21E-4E573227402B}"/>
              </a:ext>
            </a:extLst>
          </p:cNvPr>
          <p:cNvSpPr txBox="1"/>
          <p:nvPr/>
        </p:nvSpPr>
        <p:spPr>
          <a:xfrm>
            <a:off x="2320293" y="1918410"/>
            <a:ext cx="7551427" cy="1077218"/>
          </a:xfrm>
          <a:prstGeom prst="rect">
            <a:avLst/>
          </a:prstGeom>
          <a:noFill/>
        </p:spPr>
        <p:txBody>
          <a:bodyPr wrap="none" rtlCol="0">
            <a:spAutoFit/>
          </a:bodyPr>
          <a:lstStyle/>
          <a:p>
            <a:pPr algn="ctr"/>
            <a:r>
              <a:rPr lang="de-DE" sz="3200" b="1" dirty="0"/>
              <a:t>Bewerbungen</a:t>
            </a:r>
          </a:p>
          <a:p>
            <a:pPr algn="ctr"/>
            <a:r>
              <a:rPr lang="de-DE" sz="3200" b="1" dirty="0"/>
              <a:t>stellvertretende/</a:t>
            </a:r>
            <a:r>
              <a:rPr lang="de-DE" sz="3200" b="1" dirty="0" err="1"/>
              <a:t>r</a:t>
            </a:r>
            <a:r>
              <a:rPr lang="de-DE" sz="3200" b="1" dirty="0"/>
              <a:t> Schulsprecher*innen</a:t>
            </a:r>
          </a:p>
        </p:txBody>
      </p:sp>
      <p:sp>
        <p:nvSpPr>
          <p:cNvPr id="2" name="Textfeld 1">
            <a:extLst>
              <a:ext uri="{FF2B5EF4-FFF2-40B4-BE49-F238E27FC236}">
                <a16:creationId xmlns:a16="http://schemas.microsoft.com/office/drawing/2014/main" id="{1A4A5352-C61B-C831-F45D-8427E4A00C5D}"/>
              </a:ext>
            </a:extLst>
          </p:cNvPr>
          <p:cNvSpPr txBox="1"/>
          <p:nvPr/>
        </p:nvSpPr>
        <p:spPr>
          <a:xfrm>
            <a:off x="3379070" y="3429000"/>
            <a:ext cx="5433860" cy="1200329"/>
          </a:xfrm>
          <a:prstGeom prst="rect">
            <a:avLst/>
          </a:prstGeom>
          <a:noFill/>
        </p:spPr>
        <p:txBody>
          <a:bodyPr wrap="square" rtlCol="0">
            <a:spAutoFit/>
          </a:bodyPr>
          <a:lstStyle/>
          <a:p>
            <a:pPr algn="ctr"/>
            <a:r>
              <a:rPr lang="de-DE" sz="2400" dirty="0"/>
              <a:t>Gewählt wird das Amt der stellvertretenden Schulsprecher*innen von allen Schüler*innen der Schule.</a:t>
            </a:r>
          </a:p>
        </p:txBody>
      </p:sp>
    </p:spTree>
    <p:extLst>
      <p:ext uri="{BB962C8B-B14F-4D97-AF65-F5344CB8AC3E}">
        <p14:creationId xmlns:p14="http://schemas.microsoft.com/office/powerpoint/2010/main" val="2741540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A97B-1E2F-7218-45FB-157E88ADA23B}"/>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2D822305-B785-4A7B-981E-7D84BF51A234}"/>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274C40EE-5E61-E50A-30D7-065D56AF4E22}"/>
              </a:ext>
            </a:extLst>
          </p:cNvPr>
          <p:cNvPicPr>
            <a:picLocks noChangeAspect="1"/>
          </p:cNvPicPr>
          <p:nvPr/>
        </p:nvPicPr>
        <p:blipFill>
          <a:blip r:embed="rId3"/>
          <a:srcRect l="26151" t="24471" r="17172" b="18853"/>
          <a:stretch>
            <a:fillRect/>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F8B561BE-8B64-3929-3B6F-58714F911F0A}"/>
              </a:ext>
            </a:extLst>
          </p:cNvPr>
          <p:cNvSpPr txBox="1"/>
          <p:nvPr/>
        </p:nvSpPr>
        <p:spPr>
          <a:xfrm>
            <a:off x="2634544" y="542375"/>
            <a:ext cx="2581541" cy="400110"/>
          </a:xfrm>
          <a:prstGeom prst="rect">
            <a:avLst/>
          </a:prstGeom>
          <a:noFill/>
        </p:spPr>
        <p:txBody>
          <a:bodyPr wrap="none" rtlCol="0">
            <a:spAutoFit/>
          </a:bodyPr>
          <a:lstStyle/>
          <a:p>
            <a:r>
              <a:rPr lang="de-DE" sz="2000" b="1" dirty="0"/>
              <a:t>Name:</a:t>
            </a:r>
            <a:r>
              <a:rPr lang="de-DE" sz="2000" dirty="0"/>
              <a:t> Clara Hänisch</a:t>
            </a:r>
          </a:p>
        </p:txBody>
      </p:sp>
      <p:sp>
        <p:nvSpPr>
          <p:cNvPr id="6" name="Textfeld 5">
            <a:extLst>
              <a:ext uri="{FF2B5EF4-FFF2-40B4-BE49-F238E27FC236}">
                <a16:creationId xmlns:a16="http://schemas.microsoft.com/office/drawing/2014/main" id="{9D8CAE49-70B7-B655-8C87-51356DCF0227}"/>
              </a:ext>
            </a:extLst>
          </p:cNvPr>
          <p:cNvSpPr txBox="1"/>
          <p:nvPr/>
        </p:nvSpPr>
        <p:spPr>
          <a:xfrm>
            <a:off x="2634544" y="1181129"/>
            <a:ext cx="1516762" cy="400110"/>
          </a:xfrm>
          <a:prstGeom prst="rect">
            <a:avLst/>
          </a:prstGeom>
          <a:noFill/>
        </p:spPr>
        <p:txBody>
          <a:bodyPr wrap="none" rtlCol="0">
            <a:spAutoFit/>
          </a:bodyPr>
          <a:lstStyle/>
          <a:p>
            <a:r>
              <a:rPr lang="de-DE" sz="2000" b="1" dirty="0"/>
              <a:t>Klasse: </a:t>
            </a:r>
            <a:r>
              <a:rPr lang="de-DE" sz="2000" dirty="0"/>
              <a:t>10b</a:t>
            </a:r>
          </a:p>
        </p:txBody>
      </p:sp>
      <p:sp>
        <p:nvSpPr>
          <p:cNvPr id="7" name="Textfeld 6">
            <a:extLst>
              <a:ext uri="{FF2B5EF4-FFF2-40B4-BE49-F238E27FC236}">
                <a16:creationId xmlns:a16="http://schemas.microsoft.com/office/drawing/2014/main" id="{6161DD0D-F1EC-B0FD-58AA-C25CA72C314C}"/>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15 Jahre</a:t>
            </a:r>
          </a:p>
        </p:txBody>
      </p:sp>
      <p:sp>
        <p:nvSpPr>
          <p:cNvPr id="9" name="Textfeld 8">
            <a:extLst>
              <a:ext uri="{FF2B5EF4-FFF2-40B4-BE49-F238E27FC236}">
                <a16:creationId xmlns:a16="http://schemas.microsoft.com/office/drawing/2014/main" id="{61596F6A-32DB-0130-BBDB-F8B67963358B}"/>
              </a:ext>
            </a:extLst>
          </p:cNvPr>
          <p:cNvSpPr txBox="1"/>
          <p:nvPr/>
        </p:nvSpPr>
        <p:spPr>
          <a:xfrm>
            <a:off x="2634544" y="2458637"/>
            <a:ext cx="4409412" cy="400110"/>
          </a:xfrm>
          <a:prstGeom prst="rect">
            <a:avLst/>
          </a:prstGeom>
          <a:noFill/>
        </p:spPr>
        <p:txBody>
          <a:bodyPr wrap="none" rtlCol="0">
            <a:spAutoFit/>
          </a:bodyPr>
          <a:lstStyle/>
          <a:p>
            <a:r>
              <a:rPr lang="de-DE" sz="2000" b="1" dirty="0"/>
              <a:t>Amt: </a:t>
            </a:r>
            <a:r>
              <a:rPr lang="de-DE" sz="2000" dirty="0"/>
              <a:t>stellvertretende Schulsprecherin</a:t>
            </a:r>
          </a:p>
        </p:txBody>
      </p:sp>
      <p:sp>
        <p:nvSpPr>
          <p:cNvPr id="10" name="Textfeld 9">
            <a:extLst>
              <a:ext uri="{FF2B5EF4-FFF2-40B4-BE49-F238E27FC236}">
                <a16:creationId xmlns:a16="http://schemas.microsoft.com/office/drawing/2014/main" id="{BAC5C8DB-5AB5-39E3-3C3A-DD533217BBD7}"/>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F30177FE-6E60-0045-C0FB-22229B91179C}"/>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A1674B30-FCF0-34EF-E04F-F20BB36D18B3}"/>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CDC764C5-3F6F-98E9-E2F0-8DCBDA61178A}"/>
              </a:ext>
            </a:extLst>
          </p:cNvPr>
          <p:cNvSpPr txBox="1"/>
          <p:nvPr/>
        </p:nvSpPr>
        <p:spPr>
          <a:xfrm>
            <a:off x="383606" y="3653050"/>
            <a:ext cx="5213065" cy="2308324"/>
          </a:xfrm>
          <a:prstGeom prst="rect">
            <a:avLst/>
          </a:prstGeom>
          <a:noFill/>
        </p:spPr>
        <p:txBody>
          <a:bodyPr wrap="square" rtlCol="0">
            <a:spAutoFit/>
          </a:bodyPr>
          <a:lstStyle/>
          <a:p>
            <a:pPr lvl="0" algn="just" eaLnBrk="0" fontAlgn="base" hangingPunct="0">
              <a:spcBef>
                <a:spcPct val="0"/>
              </a:spcBef>
              <a:spcAft>
                <a:spcPct val="0"/>
              </a:spcAft>
            </a:pPr>
            <a:r>
              <a:rPr lang="de-DE" altLang="de-DE" dirty="0">
                <a:solidFill>
                  <a:srgbClr val="000000"/>
                </a:solidFill>
                <a:latin typeface="UICTFontTextStyleBody"/>
              </a:rPr>
              <a:t>Hey, ich bin Clara :)</a:t>
            </a:r>
            <a:endParaRPr lang="de-DE" altLang="de-DE" sz="1200" dirty="0">
              <a:solidFill>
                <a:srgbClr val="000000"/>
              </a:solidFill>
              <a:latin typeface="UICTFontTextStyleBody"/>
            </a:endParaRPr>
          </a:p>
          <a:p>
            <a:pPr algn="just" eaLnBrk="0" fontAlgn="base" hangingPunct="0">
              <a:spcBef>
                <a:spcPct val="0"/>
              </a:spcBef>
              <a:spcAft>
                <a:spcPct val="0"/>
              </a:spcAft>
            </a:pPr>
            <a:r>
              <a:rPr lang="de-DE" altLang="de-DE" dirty="0">
                <a:solidFill>
                  <a:srgbClr val="000000"/>
                </a:solidFill>
                <a:latin typeface="UICTFontTextStyleBody"/>
              </a:rPr>
              <a:t>In meiner Freizeit spiele ich gerne Volleyball und bin auch Teil von mehreren Musikensembles der Schule. Seit dem Schuljahr 2023/24 bin ich in der SV aktiv und habe dadurch schon viel Erfahrung sammeln können. Zusätzlich konnte ich durch meine drei Jahre im Jugendparlament Egelsbach viele weitere Erfahrungen sammeln.</a:t>
            </a:r>
          </a:p>
        </p:txBody>
      </p:sp>
      <p:sp>
        <p:nvSpPr>
          <p:cNvPr id="19" name="Textfeld 18">
            <a:extLst>
              <a:ext uri="{FF2B5EF4-FFF2-40B4-BE49-F238E27FC236}">
                <a16:creationId xmlns:a16="http://schemas.microsoft.com/office/drawing/2014/main" id="{02A76BAB-3A49-878C-E231-CF8CFF229A84}"/>
              </a:ext>
            </a:extLst>
          </p:cNvPr>
          <p:cNvSpPr txBox="1"/>
          <p:nvPr/>
        </p:nvSpPr>
        <p:spPr>
          <a:xfrm>
            <a:off x="6139451" y="3663297"/>
            <a:ext cx="5763160" cy="2862322"/>
          </a:xfrm>
          <a:prstGeom prst="rect">
            <a:avLst/>
          </a:prstGeom>
          <a:noFill/>
        </p:spPr>
        <p:txBody>
          <a:bodyPr wrap="square" rtlCol="0">
            <a:spAutoFit/>
          </a:bodyPr>
          <a:lstStyle/>
          <a:p>
            <a:pPr lvl="0" algn="just" eaLnBrk="0" fontAlgn="base" hangingPunct="0">
              <a:spcBef>
                <a:spcPct val="0"/>
              </a:spcBef>
              <a:spcAft>
                <a:spcPct val="0"/>
              </a:spcAft>
            </a:pPr>
            <a:r>
              <a:rPr lang="de-DE" dirty="0"/>
              <a:t>Ich habe in den letzten Jahren schon viele verschiedene Ämter in der SV übernommen und habe dadurch gemerkt, dass ich mich gerne engagiere und u. a. auch Aktionen größtenteils plane. Deshalb stelle ich mich dieses Jahr auch als Teil des Schulsprecher*</a:t>
            </a:r>
            <a:r>
              <a:rPr lang="de-DE" dirty="0" err="1"/>
              <a:t>innenteams</a:t>
            </a:r>
            <a:r>
              <a:rPr lang="de-DE" dirty="0"/>
              <a:t> auf. Besonders liegt mir am Herzen, die Schultoiletten-situation zu verbessern, aber auch Themengeleitete SV-Stunden mit wichtigen und sinnvollen Themen zu füllen. Daran habe ich auch bereits im vorherigen Schuljahr gearbeitet und möchte dies gerne fortführen.</a:t>
            </a:r>
            <a:endParaRPr lang="de-DE" altLang="de-DE" sz="2800" dirty="0">
              <a:latin typeface="Arial" panose="020B0604020202020204" pitchFamily="34" charset="0"/>
            </a:endParaRPr>
          </a:p>
        </p:txBody>
      </p:sp>
    </p:spTree>
    <p:extLst>
      <p:ext uri="{BB962C8B-B14F-4D97-AF65-F5344CB8AC3E}">
        <p14:creationId xmlns:p14="http://schemas.microsoft.com/office/powerpoint/2010/main" val="8240122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35BDB-C500-74C9-095F-EA5E94091E9D}"/>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0F77B1ED-7A94-D4F8-38C3-86B0DD0E71F2}"/>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descr="Ein Bild, das Person, Menschliches Gesicht, Baum, Lächeln enthält.&#10;&#10;KI-generierte Inhalte können fehlerhaft sein.">
            <a:extLst>
              <a:ext uri="{FF2B5EF4-FFF2-40B4-BE49-F238E27FC236}">
                <a16:creationId xmlns:a16="http://schemas.microsoft.com/office/drawing/2014/main" id="{7EF6A670-3902-090D-F0BA-78550FF78D81}"/>
              </a:ext>
            </a:extLst>
          </p:cNvPr>
          <p:cNvPicPr>
            <a:picLocks noChangeAspect="1"/>
          </p:cNvPicPr>
          <p:nvPr/>
        </p:nvPicPr>
        <p:blipFill rotWithShape="1">
          <a:blip r:embed="rId3"/>
          <a:srcRect l="1712" t="1291" r="3492" b="13231"/>
          <a:stretch>
            <a:fillRect/>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03A0436B-77F2-BEC2-D2EA-F9EBA54BC547}"/>
              </a:ext>
            </a:extLst>
          </p:cNvPr>
          <p:cNvSpPr txBox="1"/>
          <p:nvPr/>
        </p:nvSpPr>
        <p:spPr>
          <a:xfrm>
            <a:off x="2634544" y="542375"/>
            <a:ext cx="2378536" cy="400110"/>
          </a:xfrm>
          <a:prstGeom prst="rect">
            <a:avLst/>
          </a:prstGeom>
          <a:noFill/>
        </p:spPr>
        <p:txBody>
          <a:bodyPr wrap="none" rtlCol="0">
            <a:spAutoFit/>
          </a:bodyPr>
          <a:lstStyle/>
          <a:p>
            <a:r>
              <a:rPr lang="de-DE" sz="2000" b="1" dirty="0"/>
              <a:t>Name:</a:t>
            </a:r>
            <a:r>
              <a:rPr lang="de-DE" sz="2000" dirty="0"/>
              <a:t> Pierre Perrot</a:t>
            </a:r>
          </a:p>
        </p:txBody>
      </p:sp>
      <p:sp>
        <p:nvSpPr>
          <p:cNvPr id="6" name="Textfeld 5">
            <a:extLst>
              <a:ext uri="{FF2B5EF4-FFF2-40B4-BE49-F238E27FC236}">
                <a16:creationId xmlns:a16="http://schemas.microsoft.com/office/drawing/2014/main" id="{7D1DF8B2-B019-B80E-E0A1-3C714D4AD517}"/>
              </a:ext>
            </a:extLst>
          </p:cNvPr>
          <p:cNvSpPr txBox="1"/>
          <p:nvPr/>
        </p:nvSpPr>
        <p:spPr>
          <a:xfrm>
            <a:off x="2634544" y="1181129"/>
            <a:ext cx="1372492" cy="400110"/>
          </a:xfrm>
          <a:prstGeom prst="rect">
            <a:avLst/>
          </a:prstGeom>
          <a:noFill/>
        </p:spPr>
        <p:txBody>
          <a:bodyPr wrap="none" rtlCol="0">
            <a:spAutoFit/>
          </a:bodyPr>
          <a:lstStyle/>
          <a:p>
            <a:r>
              <a:rPr lang="de-DE" sz="2000" b="1" dirty="0"/>
              <a:t>Klasse: </a:t>
            </a:r>
            <a:r>
              <a:rPr lang="de-DE" sz="2000" dirty="0"/>
              <a:t>9a</a:t>
            </a:r>
          </a:p>
        </p:txBody>
      </p:sp>
      <p:sp>
        <p:nvSpPr>
          <p:cNvPr id="7" name="Textfeld 6">
            <a:extLst>
              <a:ext uri="{FF2B5EF4-FFF2-40B4-BE49-F238E27FC236}">
                <a16:creationId xmlns:a16="http://schemas.microsoft.com/office/drawing/2014/main" id="{0F7E1B82-7947-C5B5-EFD6-3173DBF66B6E}"/>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14 Jahre</a:t>
            </a:r>
          </a:p>
        </p:txBody>
      </p:sp>
      <p:sp>
        <p:nvSpPr>
          <p:cNvPr id="9" name="Textfeld 8">
            <a:extLst>
              <a:ext uri="{FF2B5EF4-FFF2-40B4-BE49-F238E27FC236}">
                <a16:creationId xmlns:a16="http://schemas.microsoft.com/office/drawing/2014/main" id="{ABBA7A0F-2167-C5E2-1B9A-5D446D6912F9}"/>
              </a:ext>
            </a:extLst>
          </p:cNvPr>
          <p:cNvSpPr txBox="1"/>
          <p:nvPr/>
        </p:nvSpPr>
        <p:spPr>
          <a:xfrm>
            <a:off x="2634544" y="2458637"/>
            <a:ext cx="4293996" cy="400110"/>
          </a:xfrm>
          <a:prstGeom prst="rect">
            <a:avLst/>
          </a:prstGeom>
          <a:noFill/>
        </p:spPr>
        <p:txBody>
          <a:bodyPr wrap="none" rtlCol="0">
            <a:spAutoFit/>
          </a:bodyPr>
          <a:lstStyle/>
          <a:p>
            <a:r>
              <a:rPr lang="de-DE" sz="2000" b="1" dirty="0"/>
              <a:t>Amt: </a:t>
            </a:r>
            <a:r>
              <a:rPr lang="de-DE" sz="2000" dirty="0"/>
              <a:t>stellvertretender Schulsprecher</a:t>
            </a:r>
          </a:p>
        </p:txBody>
      </p:sp>
      <p:sp>
        <p:nvSpPr>
          <p:cNvPr id="10" name="Textfeld 9">
            <a:extLst>
              <a:ext uri="{FF2B5EF4-FFF2-40B4-BE49-F238E27FC236}">
                <a16:creationId xmlns:a16="http://schemas.microsoft.com/office/drawing/2014/main" id="{01076B17-84AB-F26E-73C0-96136B10B518}"/>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EC3799F9-4958-3A85-1355-683150777011}"/>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4A12F2BE-C76C-7864-3C54-CC58C79341C2}"/>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B47AC652-3793-67E7-D943-FCF1CE55AE6F}"/>
              </a:ext>
            </a:extLst>
          </p:cNvPr>
          <p:cNvSpPr txBox="1"/>
          <p:nvPr/>
        </p:nvSpPr>
        <p:spPr>
          <a:xfrm>
            <a:off x="383606" y="3653050"/>
            <a:ext cx="5213065" cy="3139321"/>
          </a:xfrm>
          <a:prstGeom prst="rect">
            <a:avLst/>
          </a:prstGeom>
          <a:noFill/>
        </p:spPr>
        <p:txBody>
          <a:bodyPr wrap="square" rtlCol="0">
            <a:spAutoFit/>
          </a:bodyPr>
          <a:lstStyle/>
          <a:p>
            <a:pPr lvl="0" algn="just" eaLnBrk="0" fontAlgn="base" hangingPunct="0">
              <a:spcBef>
                <a:spcPct val="0"/>
              </a:spcBef>
              <a:spcAft>
                <a:spcPct val="0"/>
              </a:spcAft>
            </a:pPr>
            <a:r>
              <a:rPr lang="de-DE" altLang="de-DE" dirty="0">
                <a:solidFill>
                  <a:srgbClr val="000000"/>
                </a:solidFill>
                <a:latin typeface="UICTFontTextStyleBody"/>
              </a:rPr>
              <a:t>Ich bin Pierre und 14 Jahre alt. Seit der 6. Klasse engagiere ich mich in der SV und habe dadurch schon viele Erfahrungen an unserer Schule gesammelt. Im letzten Schuljahr war ich Mittelstufensprecher.</a:t>
            </a:r>
            <a:br>
              <a:rPr lang="de-DE" altLang="de-DE" dirty="0"/>
            </a:br>
            <a:r>
              <a:rPr lang="de-DE" altLang="de-DE" dirty="0">
                <a:solidFill>
                  <a:srgbClr val="000000"/>
                </a:solidFill>
                <a:latin typeface="UICTFontTextStyleBody"/>
              </a:rPr>
              <a:t>Auch außerhalb der Schule engagiere ich mich im Jugendparlament Egelsbach, wo ich seit diesem Jahr im Vorstand bin und setze mich dort für die Interessen von Jugendlichen ein. Außerdem bin ich seit diesem Jahr KUMA und engagiere mich in der </a:t>
            </a:r>
            <a:r>
              <a:rPr lang="de-DE" altLang="de-DE" dirty="0" err="1">
                <a:solidFill>
                  <a:srgbClr val="000000"/>
                </a:solidFill>
                <a:latin typeface="UICTFontTextStyleBody"/>
              </a:rPr>
              <a:t>Konfiarbeit</a:t>
            </a:r>
            <a:r>
              <a:rPr lang="de-DE" altLang="de-DE" dirty="0">
                <a:solidFill>
                  <a:srgbClr val="000000"/>
                </a:solidFill>
                <a:latin typeface="UICTFontTextStyleBody"/>
              </a:rPr>
              <a:t>. Nebenbei bin ich auch als Schwimmtrainer tätig.</a:t>
            </a:r>
            <a:endParaRPr lang="de-DE" altLang="de-DE" dirty="0">
              <a:latin typeface="Arial" panose="020B0604020202020204" pitchFamily="34" charset="0"/>
            </a:endParaRPr>
          </a:p>
        </p:txBody>
      </p:sp>
      <p:sp>
        <p:nvSpPr>
          <p:cNvPr id="19" name="Textfeld 18">
            <a:extLst>
              <a:ext uri="{FF2B5EF4-FFF2-40B4-BE49-F238E27FC236}">
                <a16:creationId xmlns:a16="http://schemas.microsoft.com/office/drawing/2014/main" id="{A40A2ED3-0F50-6778-804F-13E88AEA3E61}"/>
              </a:ext>
            </a:extLst>
          </p:cNvPr>
          <p:cNvSpPr txBox="1"/>
          <p:nvPr/>
        </p:nvSpPr>
        <p:spPr>
          <a:xfrm>
            <a:off x="6139451" y="3663297"/>
            <a:ext cx="5763160" cy="2862322"/>
          </a:xfrm>
          <a:prstGeom prst="rect">
            <a:avLst/>
          </a:prstGeom>
          <a:noFill/>
        </p:spPr>
        <p:txBody>
          <a:bodyPr wrap="square" rtlCol="0">
            <a:spAutoFit/>
          </a:bodyPr>
          <a:lstStyle/>
          <a:p>
            <a:pPr lvl="0" algn="just" eaLnBrk="0" fontAlgn="base" hangingPunct="0">
              <a:spcBef>
                <a:spcPct val="0"/>
              </a:spcBef>
              <a:spcAft>
                <a:spcPct val="0"/>
              </a:spcAft>
            </a:pPr>
            <a:r>
              <a:rPr lang="de-DE" altLang="de-DE" dirty="0">
                <a:solidFill>
                  <a:srgbClr val="000000"/>
                </a:solidFill>
                <a:latin typeface="UICTFontTextStyleBody"/>
              </a:rPr>
              <a:t>Obwohl ich mit fast 15 Jahren noch relativ jung bin, habe ich in den letzten Jahren schon viele Erfahrungen in verschiedenen Bereichen gesammelt. </a:t>
            </a:r>
          </a:p>
          <a:p>
            <a:pPr lvl="0" algn="just" eaLnBrk="0" fontAlgn="base" hangingPunct="0">
              <a:spcBef>
                <a:spcPct val="0"/>
              </a:spcBef>
              <a:spcAft>
                <a:spcPct val="0"/>
              </a:spcAft>
            </a:pPr>
            <a:r>
              <a:rPr lang="de-DE" altLang="de-DE" dirty="0">
                <a:solidFill>
                  <a:srgbClr val="000000"/>
                </a:solidFill>
                <a:latin typeface="UICTFontTextStyleBody"/>
              </a:rPr>
              <a:t>Durch meine Arbeit in der SV, als Mittelstufensprecher und im Vorstand des Jugendparlaments habe ich gelernt, Verantwortung zu übernehmen, andere Meinungen anzuhören und mich für die Interessen anderer einzusetzen.</a:t>
            </a:r>
            <a:endParaRPr lang="de-DE" altLang="de-DE" sz="1200" dirty="0">
              <a:solidFill>
                <a:srgbClr val="000000"/>
              </a:solidFill>
              <a:latin typeface="UICTFontTextStyleBody"/>
            </a:endParaRPr>
          </a:p>
          <a:p>
            <a:pPr lvl="0" algn="just" eaLnBrk="0" fontAlgn="base" hangingPunct="0">
              <a:spcBef>
                <a:spcPct val="0"/>
              </a:spcBef>
              <a:spcAft>
                <a:spcPct val="0"/>
              </a:spcAft>
            </a:pPr>
            <a:r>
              <a:rPr lang="de-DE" altLang="de-DE" dirty="0">
                <a:solidFill>
                  <a:srgbClr val="000000"/>
                </a:solidFill>
                <a:latin typeface="UICTFontTextStyleBody"/>
              </a:rPr>
              <a:t>Genau diese Erfahrungen möchte ich jetzt auch in das Schulsprecherteam einbringen.</a:t>
            </a:r>
            <a:endParaRPr lang="de-DE" altLang="de-DE" sz="2800" dirty="0">
              <a:latin typeface="Arial" panose="020B0604020202020204" pitchFamily="34" charset="0"/>
            </a:endParaRPr>
          </a:p>
        </p:txBody>
      </p:sp>
    </p:spTree>
    <p:extLst>
      <p:ext uri="{BB962C8B-B14F-4D97-AF65-F5344CB8AC3E}">
        <p14:creationId xmlns:p14="http://schemas.microsoft.com/office/powerpoint/2010/main" val="260755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F80BD0-61AB-A3B1-5815-223CB1C900B2}"/>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E0517EB5-D6FA-A870-B73D-BAAD9794E29C}"/>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8" name="Textfeld 7">
            <a:extLst>
              <a:ext uri="{FF2B5EF4-FFF2-40B4-BE49-F238E27FC236}">
                <a16:creationId xmlns:a16="http://schemas.microsoft.com/office/drawing/2014/main" id="{59681389-02CB-C7A8-1672-60BD2E62B90D}"/>
              </a:ext>
            </a:extLst>
          </p:cNvPr>
          <p:cNvSpPr txBox="1"/>
          <p:nvPr/>
        </p:nvSpPr>
        <p:spPr>
          <a:xfrm>
            <a:off x="4366109" y="1918410"/>
            <a:ext cx="3459793" cy="1077218"/>
          </a:xfrm>
          <a:prstGeom prst="rect">
            <a:avLst/>
          </a:prstGeom>
          <a:noFill/>
        </p:spPr>
        <p:txBody>
          <a:bodyPr wrap="none" rtlCol="0">
            <a:spAutoFit/>
          </a:bodyPr>
          <a:lstStyle/>
          <a:p>
            <a:pPr algn="ctr"/>
            <a:r>
              <a:rPr lang="de-DE" sz="3200" b="1" dirty="0"/>
              <a:t>Bewerbungen</a:t>
            </a:r>
          </a:p>
          <a:p>
            <a:pPr algn="ctr"/>
            <a:r>
              <a:rPr lang="de-DE" sz="3200" b="1" dirty="0"/>
              <a:t>Schulsprecher*in</a:t>
            </a:r>
          </a:p>
        </p:txBody>
      </p:sp>
      <p:sp>
        <p:nvSpPr>
          <p:cNvPr id="2" name="Textfeld 1">
            <a:extLst>
              <a:ext uri="{FF2B5EF4-FFF2-40B4-BE49-F238E27FC236}">
                <a16:creationId xmlns:a16="http://schemas.microsoft.com/office/drawing/2014/main" id="{044D391F-36CA-C327-4F2B-986271D43A83}"/>
              </a:ext>
            </a:extLst>
          </p:cNvPr>
          <p:cNvSpPr txBox="1"/>
          <p:nvPr/>
        </p:nvSpPr>
        <p:spPr>
          <a:xfrm>
            <a:off x="3379070" y="3429000"/>
            <a:ext cx="5433860" cy="1200329"/>
          </a:xfrm>
          <a:prstGeom prst="rect">
            <a:avLst/>
          </a:prstGeom>
          <a:noFill/>
        </p:spPr>
        <p:txBody>
          <a:bodyPr wrap="square" rtlCol="0">
            <a:spAutoFit/>
          </a:bodyPr>
          <a:lstStyle/>
          <a:p>
            <a:pPr algn="ctr"/>
            <a:r>
              <a:rPr lang="de-DE" sz="2400" dirty="0"/>
              <a:t>Gewählt wird das Amt des / der Schulsprecher*in von allen Schüler*innen der Schule.</a:t>
            </a:r>
          </a:p>
        </p:txBody>
      </p:sp>
    </p:spTree>
    <p:extLst>
      <p:ext uri="{BB962C8B-B14F-4D97-AF65-F5344CB8AC3E}">
        <p14:creationId xmlns:p14="http://schemas.microsoft.com/office/powerpoint/2010/main" val="19893410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4BDE8-7BEC-9288-A859-A63C4431EF23}"/>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00AB3120-3371-069C-841A-CCA92D615302}"/>
              </a:ext>
            </a:extLst>
          </p:cNvPr>
          <p:cNvPicPr>
            <a:picLocks noChangeAspect="1"/>
          </p:cNvPicPr>
          <p:nvPr/>
        </p:nvPicPr>
        <p:blipFill>
          <a:blip r:embed="rId2"/>
          <a:stretch>
            <a:fillRect/>
          </a:stretch>
        </p:blipFill>
        <p:spPr>
          <a:xfrm>
            <a:off x="11161997" y="289374"/>
            <a:ext cx="740628" cy="1134311"/>
          </a:xfrm>
          <a:prstGeom prst="rect">
            <a:avLst/>
          </a:prstGeom>
        </p:spPr>
      </p:pic>
      <p:pic>
        <p:nvPicPr>
          <p:cNvPr id="3" name="Grafik 2">
            <a:extLst>
              <a:ext uri="{FF2B5EF4-FFF2-40B4-BE49-F238E27FC236}">
                <a16:creationId xmlns:a16="http://schemas.microsoft.com/office/drawing/2014/main" id="{68282588-EF94-2456-828A-D2ECC9438EF2}"/>
              </a:ext>
            </a:extLst>
          </p:cNvPr>
          <p:cNvPicPr>
            <a:picLocks noChangeAspect="1"/>
          </p:cNvPicPr>
          <p:nvPr/>
        </p:nvPicPr>
        <p:blipFill>
          <a:blip r:embed="rId3"/>
          <a:srcRect t="5556" b="5556"/>
          <a:stretch/>
        </p:blipFill>
        <p:spPr>
          <a:xfrm>
            <a:off x="540021" y="451913"/>
            <a:ext cx="1880390" cy="2507187"/>
          </a:xfrm>
          <a:prstGeom prst="roundRect">
            <a:avLst>
              <a:gd name="adj" fmla="val 8290"/>
            </a:avLst>
          </a:prstGeom>
          <a:ln w="28575">
            <a:solidFill>
              <a:srgbClr val="870020"/>
            </a:solidFill>
          </a:ln>
        </p:spPr>
      </p:pic>
      <p:sp>
        <p:nvSpPr>
          <p:cNvPr id="4" name="Textfeld 3">
            <a:extLst>
              <a:ext uri="{FF2B5EF4-FFF2-40B4-BE49-F238E27FC236}">
                <a16:creationId xmlns:a16="http://schemas.microsoft.com/office/drawing/2014/main" id="{2B4D9D75-9C6D-4E38-BF34-8B483DAA2F84}"/>
              </a:ext>
            </a:extLst>
          </p:cNvPr>
          <p:cNvSpPr txBox="1"/>
          <p:nvPr/>
        </p:nvSpPr>
        <p:spPr>
          <a:xfrm>
            <a:off x="2634544" y="542375"/>
            <a:ext cx="2423420" cy="400110"/>
          </a:xfrm>
          <a:prstGeom prst="rect">
            <a:avLst/>
          </a:prstGeom>
          <a:noFill/>
        </p:spPr>
        <p:txBody>
          <a:bodyPr wrap="none" rtlCol="0">
            <a:spAutoFit/>
          </a:bodyPr>
          <a:lstStyle/>
          <a:p>
            <a:r>
              <a:rPr lang="de-DE" sz="2000" b="1" dirty="0"/>
              <a:t>Name:</a:t>
            </a:r>
            <a:r>
              <a:rPr lang="de-DE" sz="2000" dirty="0"/>
              <a:t> Timon Friese</a:t>
            </a:r>
          </a:p>
        </p:txBody>
      </p:sp>
      <p:sp>
        <p:nvSpPr>
          <p:cNvPr id="6" name="Textfeld 5">
            <a:extLst>
              <a:ext uri="{FF2B5EF4-FFF2-40B4-BE49-F238E27FC236}">
                <a16:creationId xmlns:a16="http://schemas.microsoft.com/office/drawing/2014/main" id="{1E56E2A5-414E-DCE1-514A-ABD5DBE8E2C5}"/>
              </a:ext>
            </a:extLst>
          </p:cNvPr>
          <p:cNvSpPr txBox="1"/>
          <p:nvPr/>
        </p:nvSpPr>
        <p:spPr>
          <a:xfrm>
            <a:off x="2634544" y="1181129"/>
            <a:ext cx="3110532" cy="400110"/>
          </a:xfrm>
          <a:prstGeom prst="rect">
            <a:avLst/>
          </a:prstGeom>
          <a:noFill/>
        </p:spPr>
        <p:txBody>
          <a:bodyPr wrap="none" rtlCol="0">
            <a:spAutoFit/>
          </a:bodyPr>
          <a:lstStyle/>
          <a:p>
            <a:r>
              <a:rPr lang="de-DE" sz="2000" b="1" dirty="0"/>
              <a:t>Kurs: </a:t>
            </a:r>
            <a:r>
              <a:rPr lang="de-DE" sz="2000" dirty="0"/>
              <a:t>Q3 - SIM (13. Klasse)</a:t>
            </a:r>
          </a:p>
        </p:txBody>
      </p:sp>
      <p:sp>
        <p:nvSpPr>
          <p:cNvPr id="7" name="Textfeld 6">
            <a:extLst>
              <a:ext uri="{FF2B5EF4-FFF2-40B4-BE49-F238E27FC236}">
                <a16:creationId xmlns:a16="http://schemas.microsoft.com/office/drawing/2014/main" id="{0B5478AC-5DEB-1CDE-FAA4-5A9F6771AB97}"/>
              </a:ext>
            </a:extLst>
          </p:cNvPr>
          <p:cNvSpPr txBox="1"/>
          <p:nvPr/>
        </p:nvSpPr>
        <p:spPr>
          <a:xfrm>
            <a:off x="2634544" y="1819883"/>
            <a:ext cx="1782283" cy="400110"/>
          </a:xfrm>
          <a:prstGeom prst="rect">
            <a:avLst/>
          </a:prstGeom>
          <a:noFill/>
        </p:spPr>
        <p:txBody>
          <a:bodyPr wrap="none" rtlCol="0">
            <a:spAutoFit/>
          </a:bodyPr>
          <a:lstStyle/>
          <a:p>
            <a:r>
              <a:rPr lang="de-DE" sz="2000" b="1" dirty="0"/>
              <a:t>Alter: </a:t>
            </a:r>
            <a:r>
              <a:rPr lang="de-DE" sz="2000" dirty="0"/>
              <a:t>18 Jahre</a:t>
            </a:r>
          </a:p>
        </p:txBody>
      </p:sp>
      <p:sp>
        <p:nvSpPr>
          <p:cNvPr id="9" name="Textfeld 8">
            <a:extLst>
              <a:ext uri="{FF2B5EF4-FFF2-40B4-BE49-F238E27FC236}">
                <a16:creationId xmlns:a16="http://schemas.microsoft.com/office/drawing/2014/main" id="{67503B77-3475-3593-519D-FB021545CEF8}"/>
              </a:ext>
            </a:extLst>
          </p:cNvPr>
          <p:cNvSpPr txBox="1"/>
          <p:nvPr/>
        </p:nvSpPr>
        <p:spPr>
          <a:xfrm>
            <a:off x="2634544" y="2458637"/>
            <a:ext cx="2407710" cy="400110"/>
          </a:xfrm>
          <a:prstGeom prst="rect">
            <a:avLst/>
          </a:prstGeom>
          <a:noFill/>
        </p:spPr>
        <p:txBody>
          <a:bodyPr wrap="none" rtlCol="0">
            <a:spAutoFit/>
          </a:bodyPr>
          <a:lstStyle/>
          <a:p>
            <a:r>
              <a:rPr lang="de-DE" sz="2000" b="1" dirty="0"/>
              <a:t>Amt: </a:t>
            </a:r>
            <a:r>
              <a:rPr lang="de-DE" sz="2000" dirty="0"/>
              <a:t>Schulsprecher</a:t>
            </a:r>
          </a:p>
        </p:txBody>
      </p:sp>
      <p:sp>
        <p:nvSpPr>
          <p:cNvPr id="10" name="Textfeld 9">
            <a:extLst>
              <a:ext uri="{FF2B5EF4-FFF2-40B4-BE49-F238E27FC236}">
                <a16:creationId xmlns:a16="http://schemas.microsoft.com/office/drawing/2014/main" id="{9410B9CC-5156-706E-E1CC-474E5AFE99C2}"/>
              </a:ext>
            </a:extLst>
          </p:cNvPr>
          <p:cNvSpPr txBox="1"/>
          <p:nvPr/>
        </p:nvSpPr>
        <p:spPr>
          <a:xfrm>
            <a:off x="383605" y="3263187"/>
            <a:ext cx="2350259" cy="400110"/>
          </a:xfrm>
          <a:prstGeom prst="rect">
            <a:avLst/>
          </a:prstGeom>
          <a:noFill/>
        </p:spPr>
        <p:txBody>
          <a:bodyPr wrap="none" rtlCol="0">
            <a:spAutoFit/>
          </a:bodyPr>
          <a:lstStyle/>
          <a:p>
            <a:r>
              <a:rPr lang="de-DE" sz="2000" b="1" dirty="0"/>
              <a:t>Kurze Vorstellung: </a:t>
            </a:r>
            <a:endParaRPr lang="de-DE" sz="2000" dirty="0"/>
          </a:p>
        </p:txBody>
      </p:sp>
      <p:cxnSp>
        <p:nvCxnSpPr>
          <p:cNvPr id="12" name="Gerade Verbindung 11">
            <a:extLst>
              <a:ext uri="{FF2B5EF4-FFF2-40B4-BE49-F238E27FC236}">
                <a16:creationId xmlns:a16="http://schemas.microsoft.com/office/drawing/2014/main" id="{BA2BA16B-5CEE-0F36-3A10-A175788C673E}"/>
              </a:ext>
            </a:extLst>
          </p:cNvPr>
          <p:cNvCxnSpPr>
            <a:cxnSpLocks/>
          </p:cNvCxnSpPr>
          <p:nvPr/>
        </p:nvCxnSpPr>
        <p:spPr>
          <a:xfrm>
            <a:off x="5853277" y="3301286"/>
            <a:ext cx="0" cy="3404314"/>
          </a:xfrm>
          <a:prstGeom prst="line">
            <a:avLst/>
          </a:prstGeom>
          <a:ln w="28575">
            <a:solidFill>
              <a:srgbClr val="870020"/>
            </a:solidFill>
          </a:ln>
        </p:spPr>
        <p:style>
          <a:lnRef idx="2">
            <a:schemeClr val="accent1"/>
          </a:lnRef>
          <a:fillRef idx="0">
            <a:schemeClr val="accent1"/>
          </a:fillRef>
          <a:effectRef idx="1">
            <a:schemeClr val="accent1"/>
          </a:effectRef>
          <a:fontRef idx="minor">
            <a:schemeClr val="tx1"/>
          </a:fontRef>
        </p:style>
      </p:cxnSp>
      <p:sp>
        <p:nvSpPr>
          <p:cNvPr id="14" name="Textfeld 13">
            <a:extLst>
              <a:ext uri="{FF2B5EF4-FFF2-40B4-BE49-F238E27FC236}">
                <a16:creationId xmlns:a16="http://schemas.microsoft.com/office/drawing/2014/main" id="{7EB53FA1-2328-8E3E-7FB7-6BE97D375674}"/>
              </a:ext>
            </a:extLst>
          </p:cNvPr>
          <p:cNvSpPr txBox="1"/>
          <p:nvPr/>
        </p:nvSpPr>
        <p:spPr>
          <a:xfrm>
            <a:off x="6139451" y="3263187"/>
            <a:ext cx="5321713" cy="400110"/>
          </a:xfrm>
          <a:prstGeom prst="rect">
            <a:avLst/>
          </a:prstGeom>
          <a:noFill/>
        </p:spPr>
        <p:txBody>
          <a:bodyPr wrap="none" rtlCol="0">
            <a:spAutoFit/>
          </a:bodyPr>
          <a:lstStyle/>
          <a:p>
            <a:r>
              <a:rPr lang="de-DE" sz="2000" b="1" dirty="0"/>
              <a:t>Darum möchte ich dieses Amt übernehmen:</a:t>
            </a:r>
            <a:endParaRPr lang="de-DE" sz="2000" dirty="0"/>
          </a:p>
        </p:txBody>
      </p:sp>
      <p:sp>
        <p:nvSpPr>
          <p:cNvPr id="16" name="Textfeld 15">
            <a:extLst>
              <a:ext uri="{FF2B5EF4-FFF2-40B4-BE49-F238E27FC236}">
                <a16:creationId xmlns:a16="http://schemas.microsoft.com/office/drawing/2014/main" id="{ED24906C-F2A7-DDDF-07F9-EC50941A7CC1}"/>
              </a:ext>
            </a:extLst>
          </p:cNvPr>
          <p:cNvSpPr txBox="1"/>
          <p:nvPr/>
        </p:nvSpPr>
        <p:spPr>
          <a:xfrm>
            <a:off x="383606" y="3653050"/>
            <a:ext cx="5213065" cy="2862322"/>
          </a:xfrm>
          <a:prstGeom prst="rect">
            <a:avLst/>
          </a:prstGeom>
          <a:noFill/>
        </p:spPr>
        <p:txBody>
          <a:bodyPr wrap="square" rtlCol="0">
            <a:spAutoFit/>
          </a:bodyPr>
          <a:lstStyle/>
          <a:p>
            <a:pPr lvl="0" algn="just" eaLnBrk="0" fontAlgn="base" hangingPunct="0">
              <a:spcBef>
                <a:spcPct val="0"/>
              </a:spcBef>
              <a:spcAft>
                <a:spcPct val="0"/>
              </a:spcAft>
            </a:pPr>
            <a:r>
              <a:rPr lang="de-DE" dirty="0"/>
              <a:t>Hallo, mein Name ist Timon, ich bin 18 Jahre alt und gehe in die 13. Klasse.</a:t>
            </a:r>
          </a:p>
          <a:p>
            <a:pPr lvl="0" algn="just" eaLnBrk="0" fontAlgn="base" hangingPunct="0">
              <a:spcBef>
                <a:spcPct val="0"/>
              </a:spcBef>
              <a:spcAft>
                <a:spcPct val="0"/>
              </a:spcAft>
            </a:pPr>
            <a:r>
              <a:rPr lang="de-DE" dirty="0"/>
              <a:t>Ich spiele seit vielen Jahren aktiv Basketball im Verein. Ein weiteres leidenschaftliches Hobby von mir ist die Musik. Mit meinem Altsaxophon bin ich Teil der Big Band und der Concert Band unserer Schule und spiele zudem in weiteren Ensembles.</a:t>
            </a:r>
          </a:p>
          <a:p>
            <a:pPr lvl="0" algn="just" eaLnBrk="0" fontAlgn="base" hangingPunct="0">
              <a:spcBef>
                <a:spcPct val="0"/>
              </a:spcBef>
              <a:spcAft>
                <a:spcPct val="0"/>
              </a:spcAft>
            </a:pPr>
            <a:r>
              <a:rPr lang="de-DE" dirty="0"/>
              <a:t>An unserer Schule bin ich zusätzlich noch bei den DSL Sounds &amp; Lights aktiv und unterstütze so bei zahlreichen Schulveranstaltungen und Konzerten.</a:t>
            </a:r>
          </a:p>
        </p:txBody>
      </p:sp>
      <p:sp>
        <p:nvSpPr>
          <p:cNvPr id="19" name="Textfeld 18">
            <a:extLst>
              <a:ext uri="{FF2B5EF4-FFF2-40B4-BE49-F238E27FC236}">
                <a16:creationId xmlns:a16="http://schemas.microsoft.com/office/drawing/2014/main" id="{F725B685-6525-18A2-E4E6-2CE34AB9ADEB}"/>
              </a:ext>
            </a:extLst>
          </p:cNvPr>
          <p:cNvSpPr txBox="1"/>
          <p:nvPr/>
        </p:nvSpPr>
        <p:spPr>
          <a:xfrm>
            <a:off x="6139451" y="3663297"/>
            <a:ext cx="5763160" cy="3139321"/>
          </a:xfrm>
          <a:prstGeom prst="rect">
            <a:avLst/>
          </a:prstGeom>
          <a:noFill/>
        </p:spPr>
        <p:txBody>
          <a:bodyPr wrap="square" rtlCol="0">
            <a:spAutoFit/>
          </a:bodyPr>
          <a:lstStyle/>
          <a:p>
            <a:pPr algn="just"/>
            <a:r>
              <a:rPr lang="de-DE" dirty="0"/>
              <a:t>Seit mittlerweile 8 Jahren bin ich in der SV aktiv, unter anderem in den letzten zwei Jahren als Schulsprecher. Außerdem habe ich unsere Schule auch schon auf Kreis- und Landesebene vertreten.</a:t>
            </a:r>
          </a:p>
          <a:p>
            <a:pPr algn="just"/>
            <a:r>
              <a:rPr lang="de-DE" dirty="0"/>
              <a:t>Über die letzten Jahre habe ich so immer mehr Verantwortung in der SV übernommen. Es macht mir Spaß, mich für andere einzusetzen und da zu sein.</a:t>
            </a:r>
          </a:p>
          <a:p>
            <a:pPr algn="just"/>
            <a:r>
              <a:rPr lang="de-DE" dirty="0"/>
              <a:t>Wie auch in den vergangenen Jahren möchte ich weiterhin die Interessen der Schülerschaft in der Schulgemeinde vertreten und mich für diese einsetzen.</a:t>
            </a:r>
          </a:p>
          <a:p>
            <a:pPr algn="just"/>
            <a:r>
              <a:rPr lang="de-DE" dirty="0"/>
              <a:t>Ich freue mich über Deine Stimme!</a:t>
            </a:r>
          </a:p>
        </p:txBody>
      </p:sp>
    </p:spTree>
    <p:extLst>
      <p:ext uri="{BB962C8B-B14F-4D97-AF65-F5344CB8AC3E}">
        <p14:creationId xmlns:p14="http://schemas.microsoft.com/office/powerpoint/2010/main" val="1271750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23C6E-B4C9-A9BD-8385-0B70AB5DBFDF}"/>
            </a:ext>
          </a:extLst>
        </p:cNvPr>
        <p:cNvGrpSpPr/>
        <p:nvPr/>
      </p:nvGrpSpPr>
      <p:grpSpPr>
        <a:xfrm>
          <a:off x="0" y="0"/>
          <a:ext cx="0" cy="0"/>
          <a:chOff x="0" y="0"/>
          <a:chExt cx="0" cy="0"/>
        </a:xfrm>
      </p:grpSpPr>
      <p:pic>
        <p:nvPicPr>
          <p:cNvPr id="5" name="Grafik 4" descr="Ein Bild, das Logo, Text, Schrift, Grafiken enthält.&#10;&#10;KI-generierte Inhalte können fehlerhaft sein.">
            <a:extLst>
              <a:ext uri="{FF2B5EF4-FFF2-40B4-BE49-F238E27FC236}">
                <a16:creationId xmlns:a16="http://schemas.microsoft.com/office/drawing/2014/main" id="{165F6EA3-C87B-3965-C579-55DF36512EFA}"/>
              </a:ext>
            </a:extLst>
          </p:cNvPr>
          <p:cNvPicPr>
            <a:picLocks noChangeAspect="1"/>
          </p:cNvPicPr>
          <p:nvPr/>
        </p:nvPicPr>
        <p:blipFill>
          <a:blip r:embed="rId2"/>
          <a:stretch>
            <a:fillRect/>
          </a:stretch>
        </p:blipFill>
        <p:spPr>
          <a:xfrm>
            <a:off x="11161997" y="289374"/>
            <a:ext cx="740628" cy="1134311"/>
          </a:xfrm>
          <a:prstGeom prst="rect">
            <a:avLst/>
          </a:prstGeom>
        </p:spPr>
      </p:pic>
      <p:sp>
        <p:nvSpPr>
          <p:cNvPr id="3" name="Textfeld 2">
            <a:extLst>
              <a:ext uri="{FF2B5EF4-FFF2-40B4-BE49-F238E27FC236}">
                <a16:creationId xmlns:a16="http://schemas.microsoft.com/office/drawing/2014/main" id="{8A459F06-4433-DE60-A9EB-DE56C25979C1}"/>
              </a:ext>
            </a:extLst>
          </p:cNvPr>
          <p:cNvSpPr txBox="1"/>
          <p:nvPr/>
        </p:nvSpPr>
        <p:spPr>
          <a:xfrm>
            <a:off x="540021" y="610304"/>
            <a:ext cx="2940228" cy="584775"/>
          </a:xfrm>
          <a:prstGeom prst="rect">
            <a:avLst/>
          </a:prstGeom>
          <a:noFill/>
        </p:spPr>
        <p:txBody>
          <a:bodyPr wrap="none" rtlCol="0">
            <a:spAutoFit/>
          </a:bodyPr>
          <a:lstStyle/>
          <a:p>
            <a:r>
              <a:rPr lang="de-DE" sz="3200" b="1" dirty="0"/>
              <a:t>Der Wahlzettel</a:t>
            </a:r>
          </a:p>
        </p:txBody>
      </p:sp>
      <p:pic>
        <p:nvPicPr>
          <p:cNvPr id="9" name="Grafik 8">
            <a:extLst>
              <a:ext uri="{FF2B5EF4-FFF2-40B4-BE49-F238E27FC236}">
                <a16:creationId xmlns:a16="http://schemas.microsoft.com/office/drawing/2014/main" id="{4F36B3A1-EC4A-0F17-190B-3D4D471982F5}"/>
              </a:ext>
            </a:extLst>
          </p:cNvPr>
          <p:cNvPicPr>
            <a:picLocks noChangeAspect="1"/>
          </p:cNvPicPr>
          <p:nvPr/>
        </p:nvPicPr>
        <p:blipFill>
          <a:blip r:embed="rId3"/>
          <a:srcRect/>
          <a:stretch/>
        </p:blipFill>
        <p:spPr>
          <a:xfrm rot="305474">
            <a:off x="6602338" y="711815"/>
            <a:ext cx="4110969" cy="5803135"/>
          </a:xfrm>
          <a:prstGeom prst="rect">
            <a:avLst/>
          </a:prstGeom>
          <a:ln w="28575">
            <a:solidFill>
              <a:srgbClr val="870020"/>
            </a:solidFill>
          </a:ln>
        </p:spPr>
      </p:pic>
      <p:sp>
        <p:nvSpPr>
          <p:cNvPr id="12" name="Textfeld 11">
            <a:extLst>
              <a:ext uri="{FF2B5EF4-FFF2-40B4-BE49-F238E27FC236}">
                <a16:creationId xmlns:a16="http://schemas.microsoft.com/office/drawing/2014/main" id="{87B30034-11A8-5039-4ACE-2E4AF59BA738}"/>
              </a:ext>
            </a:extLst>
          </p:cNvPr>
          <p:cNvSpPr txBox="1"/>
          <p:nvPr/>
        </p:nvSpPr>
        <p:spPr>
          <a:xfrm>
            <a:off x="540021" y="1359985"/>
            <a:ext cx="5812935" cy="400110"/>
          </a:xfrm>
          <a:prstGeom prst="rect">
            <a:avLst/>
          </a:prstGeom>
          <a:noFill/>
        </p:spPr>
        <p:txBody>
          <a:bodyPr wrap="square" rtlCol="0">
            <a:spAutoFit/>
          </a:bodyPr>
          <a:lstStyle/>
          <a:p>
            <a:r>
              <a:rPr lang="de-DE" sz="2000" dirty="0"/>
              <a:t>So sehen eure Wahlzettel morgen aus:</a:t>
            </a:r>
          </a:p>
        </p:txBody>
      </p:sp>
      <p:sp>
        <p:nvSpPr>
          <p:cNvPr id="13" name="Textfeld 12">
            <a:extLst>
              <a:ext uri="{FF2B5EF4-FFF2-40B4-BE49-F238E27FC236}">
                <a16:creationId xmlns:a16="http://schemas.microsoft.com/office/drawing/2014/main" id="{02857B17-1146-1791-76A1-561B3FD5D4F3}"/>
              </a:ext>
            </a:extLst>
          </p:cNvPr>
          <p:cNvSpPr txBox="1"/>
          <p:nvPr/>
        </p:nvSpPr>
        <p:spPr>
          <a:xfrm>
            <a:off x="655199" y="1968377"/>
            <a:ext cx="5104801" cy="707886"/>
          </a:xfrm>
          <a:prstGeom prst="rect">
            <a:avLst/>
          </a:prstGeom>
          <a:noFill/>
          <a:ln w="28575">
            <a:solidFill>
              <a:srgbClr val="870020"/>
            </a:solidFill>
          </a:ln>
        </p:spPr>
        <p:txBody>
          <a:bodyPr wrap="square" rtlCol="0">
            <a:spAutoFit/>
          </a:bodyPr>
          <a:lstStyle/>
          <a:p>
            <a:r>
              <a:rPr lang="de-DE" sz="2000" dirty="0"/>
              <a:t>Hier wird der / die Schulsprecher*in gewählt.</a:t>
            </a:r>
          </a:p>
          <a:p>
            <a:r>
              <a:rPr lang="de-DE" sz="2000" dirty="0"/>
              <a:t>Ihr dürft maximal </a:t>
            </a:r>
            <a:r>
              <a:rPr lang="de-DE" sz="2000" b="1" dirty="0"/>
              <a:t>ein Kreuz</a:t>
            </a:r>
            <a:r>
              <a:rPr lang="de-DE" sz="2000" dirty="0"/>
              <a:t> setzen.</a:t>
            </a:r>
          </a:p>
        </p:txBody>
      </p:sp>
      <p:sp>
        <p:nvSpPr>
          <p:cNvPr id="16" name="Geschweifte Klammer links 15">
            <a:extLst>
              <a:ext uri="{FF2B5EF4-FFF2-40B4-BE49-F238E27FC236}">
                <a16:creationId xmlns:a16="http://schemas.microsoft.com/office/drawing/2014/main" id="{EFF73A0A-D420-0BCD-B1C0-7CF2522F8C83}"/>
              </a:ext>
            </a:extLst>
          </p:cNvPr>
          <p:cNvSpPr/>
          <p:nvPr/>
        </p:nvSpPr>
        <p:spPr>
          <a:xfrm rot="350811">
            <a:off x="6708890" y="1386616"/>
            <a:ext cx="375682" cy="918959"/>
          </a:xfrm>
          <a:prstGeom prst="leftBrace">
            <a:avLst>
              <a:gd name="adj1" fmla="val 8333"/>
              <a:gd name="adj2" fmla="val 50905"/>
            </a:avLst>
          </a:prstGeom>
          <a:ln w="57150">
            <a:solidFill>
              <a:srgbClr val="87002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18" name="Gewinkelte Verbindung 17">
            <a:extLst>
              <a:ext uri="{FF2B5EF4-FFF2-40B4-BE49-F238E27FC236}">
                <a16:creationId xmlns:a16="http://schemas.microsoft.com/office/drawing/2014/main" id="{517F9FAC-3239-DAEE-9DBD-21A100C02F2A}"/>
              </a:ext>
            </a:extLst>
          </p:cNvPr>
          <p:cNvCxnSpPr>
            <a:cxnSpLocks/>
            <a:stCxn id="13" idx="3"/>
          </p:cNvCxnSpPr>
          <p:nvPr/>
        </p:nvCxnSpPr>
        <p:spPr>
          <a:xfrm flipV="1">
            <a:off x="5760000" y="1841324"/>
            <a:ext cx="1002995" cy="480996"/>
          </a:xfrm>
          <a:prstGeom prst="bentConnector3">
            <a:avLst/>
          </a:prstGeom>
          <a:ln w="57150">
            <a:solidFill>
              <a:srgbClr val="87002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3" name="Geschweifte Klammer links 22">
            <a:extLst>
              <a:ext uri="{FF2B5EF4-FFF2-40B4-BE49-F238E27FC236}">
                <a16:creationId xmlns:a16="http://schemas.microsoft.com/office/drawing/2014/main" id="{7FE85F24-A8FF-CE1C-25E3-E3A34A394AB6}"/>
              </a:ext>
            </a:extLst>
          </p:cNvPr>
          <p:cNvSpPr/>
          <p:nvPr/>
        </p:nvSpPr>
        <p:spPr>
          <a:xfrm rot="350811">
            <a:off x="6615839" y="2501143"/>
            <a:ext cx="375682" cy="1216894"/>
          </a:xfrm>
          <a:prstGeom prst="leftBrace">
            <a:avLst>
              <a:gd name="adj1" fmla="val 8333"/>
              <a:gd name="adj2" fmla="val 50905"/>
            </a:avLst>
          </a:prstGeom>
          <a:ln w="57150">
            <a:solidFill>
              <a:srgbClr val="87002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24" name="Gewinkelte Verbindung 23">
            <a:extLst>
              <a:ext uri="{FF2B5EF4-FFF2-40B4-BE49-F238E27FC236}">
                <a16:creationId xmlns:a16="http://schemas.microsoft.com/office/drawing/2014/main" id="{8D67B792-7B68-5281-AE89-00F3F70FFC9B}"/>
              </a:ext>
            </a:extLst>
          </p:cNvPr>
          <p:cNvCxnSpPr>
            <a:cxnSpLocks/>
            <a:stCxn id="26" idx="3"/>
          </p:cNvCxnSpPr>
          <p:nvPr/>
        </p:nvCxnSpPr>
        <p:spPr>
          <a:xfrm flipV="1">
            <a:off x="5092700" y="3109590"/>
            <a:ext cx="1670295" cy="282787"/>
          </a:xfrm>
          <a:prstGeom prst="bentConnector3">
            <a:avLst/>
          </a:prstGeom>
          <a:ln w="57150">
            <a:solidFill>
              <a:srgbClr val="87002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6" name="Textfeld 25">
            <a:extLst>
              <a:ext uri="{FF2B5EF4-FFF2-40B4-BE49-F238E27FC236}">
                <a16:creationId xmlns:a16="http://schemas.microsoft.com/office/drawing/2014/main" id="{CF71C9DD-70BD-BBFE-0EA3-8E639FBBFA55}"/>
              </a:ext>
            </a:extLst>
          </p:cNvPr>
          <p:cNvSpPr txBox="1"/>
          <p:nvPr/>
        </p:nvSpPr>
        <p:spPr>
          <a:xfrm>
            <a:off x="655200" y="2884545"/>
            <a:ext cx="4437500" cy="1015663"/>
          </a:xfrm>
          <a:prstGeom prst="rect">
            <a:avLst/>
          </a:prstGeom>
          <a:noFill/>
          <a:ln w="28575">
            <a:solidFill>
              <a:srgbClr val="870020"/>
            </a:solidFill>
          </a:ln>
        </p:spPr>
        <p:txBody>
          <a:bodyPr wrap="square" rtlCol="0">
            <a:spAutoFit/>
          </a:bodyPr>
          <a:lstStyle/>
          <a:p>
            <a:r>
              <a:rPr lang="de-DE" sz="2000" dirty="0"/>
              <a:t>Hier werden die stellvertretenden</a:t>
            </a:r>
          </a:p>
          <a:p>
            <a:r>
              <a:rPr lang="de-DE" sz="2000" dirty="0"/>
              <a:t>Schulsprecher*innen gewählt.</a:t>
            </a:r>
          </a:p>
          <a:p>
            <a:r>
              <a:rPr lang="de-DE" sz="2000" dirty="0"/>
              <a:t>Ihr dürft maximal </a:t>
            </a:r>
            <a:r>
              <a:rPr lang="de-DE" sz="2000" b="1" dirty="0"/>
              <a:t>zwei Kreuze</a:t>
            </a:r>
            <a:r>
              <a:rPr lang="de-DE" sz="2000" dirty="0"/>
              <a:t> setzen.</a:t>
            </a:r>
          </a:p>
        </p:txBody>
      </p:sp>
      <p:sp>
        <p:nvSpPr>
          <p:cNvPr id="32" name="Geschweifte Klammer links 31">
            <a:extLst>
              <a:ext uri="{FF2B5EF4-FFF2-40B4-BE49-F238E27FC236}">
                <a16:creationId xmlns:a16="http://schemas.microsoft.com/office/drawing/2014/main" id="{9F43D7E7-75AF-C7A7-B289-CDB4A97DC6F9}"/>
              </a:ext>
            </a:extLst>
          </p:cNvPr>
          <p:cNvSpPr/>
          <p:nvPr/>
        </p:nvSpPr>
        <p:spPr>
          <a:xfrm rot="350811">
            <a:off x="6451673" y="3911628"/>
            <a:ext cx="375682" cy="1679189"/>
          </a:xfrm>
          <a:prstGeom prst="leftBrace">
            <a:avLst>
              <a:gd name="adj1" fmla="val 8333"/>
              <a:gd name="adj2" fmla="val 50905"/>
            </a:avLst>
          </a:prstGeom>
          <a:ln w="57150">
            <a:solidFill>
              <a:srgbClr val="87002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de-DE"/>
          </a:p>
        </p:txBody>
      </p:sp>
      <p:cxnSp>
        <p:nvCxnSpPr>
          <p:cNvPr id="33" name="Gewinkelte Verbindung 32">
            <a:extLst>
              <a:ext uri="{FF2B5EF4-FFF2-40B4-BE49-F238E27FC236}">
                <a16:creationId xmlns:a16="http://schemas.microsoft.com/office/drawing/2014/main" id="{BA058756-8613-074D-0730-9CF99C858FC9}"/>
              </a:ext>
            </a:extLst>
          </p:cNvPr>
          <p:cNvCxnSpPr>
            <a:cxnSpLocks/>
            <a:stCxn id="34" idx="3"/>
            <a:endCxn id="32" idx="1"/>
          </p:cNvCxnSpPr>
          <p:nvPr/>
        </p:nvCxnSpPr>
        <p:spPr>
          <a:xfrm>
            <a:off x="5385816" y="4616322"/>
            <a:ext cx="1065286" cy="130883"/>
          </a:xfrm>
          <a:prstGeom prst="bentConnector3">
            <a:avLst/>
          </a:prstGeom>
          <a:ln w="57150">
            <a:solidFill>
              <a:srgbClr val="870020"/>
            </a:solidFill>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34" name="Textfeld 33">
            <a:extLst>
              <a:ext uri="{FF2B5EF4-FFF2-40B4-BE49-F238E27FC236}">
                <a16:creationId xmlns:a16="http://schemas.microsoft.com/office/drawing/2014/main" id="{8917561B-D455-4B8E-28CF-F8532DE6BE5A}"/>
              </a:ext>
            </a:extLst>
          </p:cNvPr>
          <p:cNvSpPr txBox="1"/>
          <p:nvPr/>
        </p:nvSpPr>
        <p:spPr>
          <a:xfrm>
            <a:off x="652150" y="4108490"/>
            <a:ext cx="4733666" cy="1015663"/>
          </a:xfrm>
          <a:prstGeom prst="rect">
            <a:avLst/>
          </a:prstGeom>
          <a:noFill/>
          <a:ln w="28575">
            <a:solidFill>
              <a:srgbClr val="870020"/>
            </a:solidFill>
          </a:ln>
        </p:spPr>
        <p:txBody>
          <a:bodyPr wrap="square" rtlCol="0">
            <a:spAutoFit/>
          </a:bodyPr>
          <a:lstStyle/>
          <a:p>
            <a:r>
              <a:rPr lang="de-DE" sz="2000" dirty="0"/>
              <a:t>Hier wird der / die Stufensprecher*in</a:t>
            </a:r>
          </a:p>
          <a:p>
            <a:r>
              <a:rPr lang="de-DE" sz="2000" dirty="0"/>
              <a:t>gewählt (hier am Beispiel der Mittelstufe).</a:t>
            </a:r>
          </a:p>
          <a:p>
            <a:r>
              <a:rPr lang="de-DE" sz="2000" dirty="0"/>
              <a:t>Ihr dürft maximal </a:t>
            </a:r>
            <a:r>
              <a:rPr lang="de-DE" sz="2000" b="1" dirty="0"/>
              <a:t>ein Kreuz</a:t>
            </a:r>
            <a:r>
              <a:rPr lang="de-DE" sz="2000" dirty="0"/>
              <a:t> setzen.</a:t>
            </a:r>
          </a:p>
        </p:txBody>
      </p:sp>
      <p:sp>
        <p:nvSpPr>
          <p:cNvPr id="40" name="Textfeld 39">
            <a:extLst>
              <a:ext uri="{FF2B5EF4-FFF2-40B4-BE49-F238E27FC236}">
                <a16:creationId xmlns:a16="http://schemas.microsoft.com/office/drawing/2014/main" id="{A8E9D4C5-EDF1-595B-01ED-88F220207277}"/>
              </a:ext>
            </a:extLst>
          </p:cNvPr>
          <p:cNvSpPr txBox="1"/>
          <p:nvPr/>
        </p:nvSpPr>
        <p:spPr>
          <a:xfrm>
            <a:off x="573781" y="5443225"/>
            <a:ext cx="5812935" cy="954107"/>
          </a:xfrm>
          <a:prstGeom prst="rect">
            <a:avLst/>
          </a:prstGeom>
          <a:noFill/>
        </p:spPr>
        <p:txBody>
          <a:bodyPr wrap="square" rtlCol="0">
            <a:spAutoFit/>
          </a:bodyPr>
          <a:lstStyle/>
          <a:p>
            <a:r>
              <a:rPr lang="de-DE" dirty="0"/>
              <a:t>Enthält der Wahlzettel mehr als die je angegebene maximale Anzahl an Stimmen oder sonstige Beschriftungen, ist der gesamte Wahlzettel ungültig.</a:t>
            </a:r>
            <a:r>
              <a:rPr lang="de-DE" sz="2000" dirty="0"/>
              <a:t> </a:t>
            </a:r>
          </a:p>
        </p:txBody>
      </p:sp>
    </p:spTree>
    <p:extLst>
      <p:ext uri="{BB962C8B-B14F-4D97-AF65-F5344CB8AC3E}">
        <p14:creationId xmlns:p14="http://schemas.microsoft.com/office/powerpoint/2010/main" val="40242725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C665F-4317-67AF-D7E7-208840F2FD9E}"/>
            </a:ext>
          </a:extLst>
        </p:cNvPr>
        <p:cNvGrpSpPr/>
        <p:nvPr/>
      </p:nvGrpSpPr>
      <p:grpSpPr>
        <a:xfrm>
          <a:off x="0" y="0"/>
          <a:ext cx="0" cy="0"/>
          <a:chOff x="0" y="0"/>
          <a:chExt cx="0" cy="0"/>
        </a:xfrm>
      </p:grpSpPr>
      <p:sp>
        <p:nvSpPr>
          <p:cNvPr id="7" name="Textfeld 6">
            <a:extLst>
              <a:ext uri="{FF2B5EF4-FFF2-40B4-BE49-F238E27FC236}">
                <a16:creationId xmlns:a16="http://schemas.microsoft.com/office/drawing/2014/main" id="{FCA7D181-B044-0CC6-55B0-7FF198D67AB6}"/>
              </a:ext>
            </a:extLst>
          </p:cNvPr>
          <p:cNvSpPr txBox="1"/>
          <p:nvPr/>
        </p:nvSpPr>
        <p:spPr>
          <a:xfrm>
            <a:off x="3853361" y="3602624"/>
            <a:ext cx="4485267" cy="954107"/>
          </a:xfrm>
          <a:prstGeom prst="rect">
            <a:avLst/>
          </a:prstGeom>
          <a:noFill/>
        </p:spPr>
        <p:txBody>
          <a:bodyPr wrap="none" rtlCol="0">
            <a:spAutoFit/>
          </a:bodyPr>
          <a:lstStyle/>
          <a:p>
            <a:r>
              <a:rPr lang="de-DE" sz="5600" b="1" dirty="0"/>
              <a:t>Dankeschön!</a:t>
            </a:r>
          </a:p>
        </p:txBody>
      </p:sp>
      <p:sp>
        <p:nvSpPr>
          <p:cNvPr id="8" name="Textfeld 7">
            <a:extLst>
              <a:ext uri="{FF2B5EF4-FFF2-40B4-BE49-F238E27FC236}">
                <a16:creationId xmlns:a16="http://schemas.microsoft.com/office/drawing/2014/main" id="{6DA212F6-8F52-BFED-02D2-9E0B6779EDE6}"/>
              </a:ext>
            </a:extLst>
          </p:cNvPr>
          <p:cNvSpPr txBox="1"/>
          <p:nvPr/>
        </p:nvSpPr>
        <p:spPr>
          <a:xfrm>
            <a:off x="2005345" y="4959940"/>
            <a:ext cx="8181301" cy="1077218"/>
          </a:xfrm>
          <a:prstGeom prst="rect">
            <a:avLst/>
          </a:prstGeom>
          <a:noFill/>
        </p:spPr>
        <p:txBody>
          <a:bodyPr wrap="square" rtlCol="0">
            <a:spAutoFit/>
          </a:bodyPr>
          <a:lstStyle/>
          <a:p>
            <a:pPr algn="ctr"/>
            <a:r>
              <a:rPr lang="de-DE" sz="3200" b="1" dirty="0"/>
              <a:t>Bei Anmerkungen und Rückfragen könnt ihr euch wie immer gerne bei uns melden!</a:t>
            </a:r>
          </a:p>
        </p:txBody>
      </p:sp>
      <p:sp>
        <p:nvSpPr>
          <p:cNvPr id="9" name="Textfeld 8">
            <a:extLst>
              <a:ext uri="{FF2B5EF4-FFF2-40B4-BE49-F238E27FC236}">
                <a16:creationId xmlns:a16="http://schemas.microsoft.com/office/drawing/2014/main" id="{00A330DD-6D20-F6FC-056C-40464ADC2841}"/>
              </a:ext>
            </a:extLst>
          </p:cNvPr>
          <p:cNvSpPr txBox="1"/>
          <p:nvPr/>
        </p:nvSpPr>
        <p:spPr>
          <a:xfrm>
            <a:off x="3276990" y="250729"/>
            <a:ext cx="5638018" cy="461665"/>
          </a:xfrm>
          <a:prstGeom prst="rect">
            <a:avLst/>
          </a:prstGeom>
          <a:noFill/>
        </p:spPr>
        <p:txBody>
          <a:bodyPr wrap="none" rtlCol="0">
            <a:spAutoFit/>
          </a:bodyPr>
          <a:lstStyle/>
          <a:p>
            <a:pPr algn="ctr"/>
            <a:r>
              <a:rPr lang="de-DE" sz="2400" b="1" dirty="0"/>
              <a:t>Themengeleitete SV-Stunde 19.08.2026</a:t>
            </a:r>
          </a:p>
        </p:txBody>
      </p:sp>
      <p:pic>
        <p:nvPicPr>
          <p:cNvPr id="2" name="Grafik 1" descr="Ein Bild, das Logo, Text, Schrift, Grafiken enthält.&#10;&#10;KI-generierte Inhalte können fehlerhaft sein.">
            <a:extLst>
              <a:ext uri="{FF2B5EF4-FFF2-40B4-BE49-F238E27FC236}">
                <a16:creationId xmlns:a16="http://schemas.microsoft.com/office/drawing/2014/main" id="{12F155DB-0128-CDAE-8F48-1B32FCC09A1C}"/>
              </a:ext>
            </a:extLst>
          </p:cNvPr>
          <p:cNvPicPr>
            <a:picLocks noChangeAspect="1"/>
          </p:cNvPicPr>
          <p:nvPr/>
        </p:nvPicPr>
        <p:blipFill>
          <a:blip r:embed="rId2"/>
          <a:stretch>
            <a:fillRect/>
          </a:stretch>
        </p:blipFill>
        <p:spPr>
          <a:xfrm>
            <a:off x="5438273" y="1184730"/>
            <a:ext cx="1315453" cy="2014686"/>
          </a:xfrm>
          <a:prstGeom prst="rect">
            <a:avLst/>
          </a:prstGeom>
        </p:spPr>
      </p:pic>
    </p:spTree>
    <p:extLst>
      <p:ext uri="{BB962C8B-B14F-4D97-AF65-F5344CB8AC3E}">
        <p14:creationId xmlns:p14="http://schemas.microsoft.com/office/powerpoint/2010/main" val="268591023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2553</Words>
  <Application>Microsoft Macintosh PowerPoint</Application>
  <PresentationFormat>Breitbild</PresentationFormat>
  <Paragraphs>238</Paragraphs>
  <Slides>24</Slides>
  <Notes>2</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24</vt:i4>
      </vt:variant>
    </vt:vector>
  </HeadingPairs>
  <TitlesOfParts>
    <vt:vector size="30" baseType="lpstr">
      <vt:lpstr>-webkit-standard</vt:lpstr>
      <vt:lpstr>Aptos</vt:lpstr>
      <vt:lpstr>Aptos Display</vt:lpstr>
      <vt:lpstr>Arial</vt:lpstr>
      <vt:lpstr>UICTFontTextStyleBody</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Timon Friese</dc:creator>
  <cp:lastModifiedBy>Timon Friese</cp:lastModifiedBy>
  <cp:revision>3</cp:revision>
  <cp:lastPrinted>2026-08-18T12:53:01Z</cp:lastPrinted>
  <dcterms:created xsi:type="dcterms:W3CDTF">2025-08-22T17:08:29Z</dcterms:created>
  <dcterms:modified xsi:type="dcterms:W3CDTF">2026-08-18T13:36:58Z</dcterms:modified>
</cp:coreProperties>
</file>