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3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9" r:id="rId3"/>
    <p:sldId id="260" r:id="rId4"/>
    <p:sldId id="257" r:id="rId5"/>
    <p:sldId id="298" r:id="rId6"/>
    <p:sldId id="258" r:id="rId7"/>
    <p:sldId id="263" r:id="rId8"/>
    <p:sldId id="299" r:id="rId9"/>
    <p:sldId id="262" r:id="rId10"/>
    <p:sldId id="297" r:id="rId11"/>
  </p:sldIdLst>
  <p:sldSz cx="9144000" cy="5143500" type="screen16x9"/>
  <p:notesSz cx="6858000" cy="9144000"/>
  <p:embeddedFontLst>
    <p:embeddedFont>
      <p:font typeface="Jost" pitchFamily="2" charset="77"/>
      <p:regular r:id="rId14"/>
      <p:bold r:id="rId15"/>
      <p:italic r:id="rId16"/>
      <p:boldItalic r:id="rId17"/>
    </p:embeddedFont>
    <p:embeddedFont>
      <p:font typeface="Londrina Solid" pitchFamily="2" charset="77"/>
      <p:regular r:id="rId18"/>
    </p:embeddedFont>
    <p:embeddedFont>
      <p:font typeface="Raleway" pitchFamily="2" charset="77"/>
      <p:regular r:id="rId19"/>
      <p:bold r:id="rId20"/>
      <p:italic r:id="rId21"/>
      <p:boldItalic r:id="rId2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5C30"/>
    <a:srgbClr val="595D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62F222A-7903-49AE-A26B-DC4903684B16}">
  <a:tblStyle styleId="{962F222A-7903-49AE-A26B-DC4903684B1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52"/>
    <p:restoredTop sz="94667"/>
  </p:normalViewPr>
  <p:slideViewPr>
    <p:cSldViewPr snapToGrid="0">
      <p:cViewPr varScale="1">
        <p:scale>
          <a:sx n="147" d="100"/>
          <a:sy n="147" d="100"/>
        </p:scale>
        <p:origin x="968" y="200"/>
      </p:cViewPr>
      <p:guideLst/>
    </p:cSldViewPr>
  </p:slideViewPr>
  <p:notesTextViewPr>
    <p:cViewPr>
      <p:scale>
        <a:sx n="114" d="100"/>
        <a:sy n="114" d="100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99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font" Target="fonts/font5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4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>
            <a:extLst>
              <a:ext uri="{FF2B5EF4-FFF2-40B4-BE49-F238E27FC236}">
                <a16:creationId xmlns:a16="http://schemas.microsoft.com/office/drawing/2014/main" id="{FF5FC2D8-CA33-413B-65EC-C48AF2D785A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3E71D313-4C5F-F379-642D-5CF9DAE203D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E86019-5A70-7C45-AD39-8C73DDC633F8}" type="datetimeFigureOut">
              <a:rPr lang="de-DE" smtClean="0"/>
              <a:t>17.09.26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8D703708-3A24-E165-5A19-ACF3BC751A7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FB84F9C4-E232-EC18-AA13-02A3C38F0E9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EE5917-6513-3246-86E1-D79791CD093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315390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2b7c4b9554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2b7c4b95545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g2b7c4b95545_0_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3" name="Google Shape;263;g2b7c4b95545_0_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g2b7c4b95545_0_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0" name="Google Shape;270;g2b7c4b95545_0_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g2b7c4b95545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" name="Google Shape;236;g2b7c4b95545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g2b7c4b95545_0_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0" name="Google Shape;270;g2b7c4b95545_0_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746874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2b7c4b95545_0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5" name="Google Shape;245;g2b7c4b95545_0_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1f0f1008713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1f0f1008713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g2b7c4b95545_0_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0" name="Google Shape;270;g2b7c4b95545_0_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88750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g1f0f1008713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4" name="Google Shape;284;g1f0f1008713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8">
          <a:extLst>
            <a:ext uri="{FF2B5EF4-FFF2-40B4-BE49-F238E27FC236}">
              <a16:creationId xmlns:a16="http://schemas.microsoft.com/office/drawing/2014/main" id="{1ADB8A95-BF6A-35B2-A155-09CCBA630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g2b7c4b95545_0_59:notes">
            <a:extLst>
              <a:ext uri="{FF2B5EF4-FFF2-40B4-BE49-F238E27FC236}">
                <a16:creationId xmlns:a16="http://schemas.microsoft.com/office/drawing/2014/main" id="{0EECC737-5084-C5FA-A73B-B760126A0CF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0" name="Google Shape;270;g2b7c4b95545_0_59:notes">
            <a:extLst>
              <a:ext uri="{FF2B5EF4-FFF2-40B4-BE49-F238E27FC236}">
                <a16:creationId xmlns:a16="http://schemas.microsoft.com/office/drawing/2014/main" id="{2CFA0A76-676A-701B-CB25-90C2427176D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49241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1.png"/><Relationship Id="rId7" Type="http://schemas.openxmlformats.org/officeDocument/2006/relationships/image" Target="../media/image10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png"/><Relationship Id="rId11" Type="http://schemas.openxmlformats.org/officeDocument/2006/relationships/image" Target="../media/image7.png"/><Relationship Id="rId5" Type="http://schemas.openxmlformats.org/officeDocument/2006/relationships/image" Target="../media/image3.png"/><Relationship Id="rId10" Type="http://schemas.openxmlformats.org/officeDocument/2006/relationships/image" Target="../media/image9.png"/><Relationship Id="rId4" Type="http://schemas.openxmlformats.org/officeDocument/2006/relationships/image" Target="../media/image2.png"/><Relationship Id="rId9" Type="http://schemas.openxmlformats.org/officeDocument/2006/relationships/image" Target="../media/image1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4.png"/><Relationship Id="rId4" Type="http://schemas.openxmlformats.org/officeDocument/2006/relationships/image" Target="../media/image7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4.png"/><Relationship Id="rId4" Type="http://schemas.openxmlformats.org/officeDocument/2006/relationships/image" Target="../media/image5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0.pn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11" Type="http://schemas.openxmlformats.org/officeDocument/2006/relationships/image" Target="../media/image14.png"/><Relationship Id="rId5" Type="http://schemas.openxmlformats.org/officeDocument/2006/relationships/image" Target="../media/image11.png"/><Relationship Id="rId10" Type="http://schemas.openxmlformats.org/officeDocument/2006/relationships/image" Target="../media/image4.png"/><Relationship Id="rId4" Type="http://schemas.openxmlformats.org/officeDocument/2006/relationships/image" Target="../media/image13.png"/><Relationship Id="rId9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567650" y="1457425"/>
            <a:ext cx="6008700" cy="141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567650" y="3209775"/>
            <a:ext cx="6008700" cy="393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pic>
        <p:nvPicPr>
          <p:cNvPr id="11" name="Google Shape;11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179155" y="-676006"/>
            <a:ext cx="1621397" cy="1663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12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025" y="51350"/>
            <a:ext cx="1835425" cy="84087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3" name="Google Shape;13;p2"/>
          <p:cNvGrpSpPr/>
          <p:nvPr/>
        </p:nvGrpSpPr>
        <p:grpSpPr>
          <a:xfrm>
            <a:off x="7513177" y="2026787"/>
            <a:ext cx="3412765" cy="3146708"/>
            <a:chOff x="6892975" y="1834400"/>
            <a:chExt cx="3412765" cy="3146708"/>
          </a:xfrm>
        </p:grpSpPr>
        <p:pic>
          <p:nvPicPr>
            <p:cNvPr id="14" name="Google Shape;14;p2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6892975" y="3940033"/>
              <a:ext cx="1087750" cy="10410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" name="Google Shape;15;p2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064725" y="1834400"/>
              <a:ext cx="1028400" cy="8989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" name="Google Shape;16;p2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 flipH="1">
              <a:off x="7401766" y="2248027"/>
              <a:ext cx="2903974" cy="249599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7" name="Google Shape;17;p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flipH="1">
            <a:off x="-389500" y="1114919"/>
            <a:ext cx="1551000" cy="1835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18;p2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 flipH="1">
            <a:off x="8324355" y="386720"/>
            <a:ext cx="1149600" cy="152464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9" name="Google Shape;19;p2"/>
          <p:cNvGrpSpPr/>
          <p:nvPr/>
        </p:nvGrpSpPr>
        <p:grpSpPr>
          <a:xfrm rot="392081">
            <a:off x="-653155" y="3332617"/>
            <a:ext cx="3037854" cy="2081781"/>
            <a:chOff x="-448051" y="3180075"/>
            <a:chExt cx="3037854" cy="2081781"/>
          </a:xfrm>
        </p:grpSpPr>
        <p:pic>
          <p:nvPicPr>
            <p:cNvPr id="20" name="Google Shape;20;p2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 rot="1983249">
              <a:off x="-140218" y="3399956"/>
              <a:ext cx="1251384" cy="150008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" name="Google Shape;21;p2"/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 rot="3374492">
              <a:off x="1156778" y="3887236"/>
              <a:ext cx="1256818" cy="1095549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" name="Google Shape;31;p3">
            <a:extLst>
              <a:ext uri="{FF2B5EF4-FFF2-40B4-BE49-F238E27FC236}">
                <a16:creationId xmlns:a16="http://schemas.microsoft.com/office/drawing/2014/main" id="{DA9E0818-C74C-406F-1DD5-4CE8F2AB742B}"/>
              </a:ext>
            </a:extLst>
          </p:cNvPr>
          <p:cNvPicPr preferRelativeResize="0"/>
          <p:nvPr userDrawn="1"/>
        </p:nvPicPr>
        <p:blipFill>
          <a:blip r:embed="rId11">
            <a:alphaModFix/>
          </a:blip>
          <a:stretch>
            <a:fillRect/>
          </a:stretch>
        </p:blipFill>
        <p:spPr>
          <a:xfrm rot="20956835">
            <a:off x="5138215" y="4541931"/>
            <a:ext cx="2269925" cy="134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Google Shape;27;p3">
            <a:extLst>
              <a:ext uri="{FF2B5EF4-FFF2-40B4-BE49-F238E27FC236}">
                <a16:creationId xmlns:a16="http://schemas.microsoft.com/office/drawing/2014/main" id="{F9965710-8970-8A20-B899-829A99C49984}"/>
              </a:ext>
            </a:extLst>
          </p:cNvPr>
          <p:cNvPicPr preferRelativeResize="0"/>
          <p:nvPr userDrawn="1"/>
        </p:nvPicPr>
        <p:blipFill>
          <a:blip r:embed="rId12">
            <a:alphaModFix/>
          </a:blip>
          <a:stretch>
            <a:fillRect/>
          </a:stretch>
        </p:blipFill>
        <p:spPr>
          <a:xfrm rot="2327087" flipH="1">
            <a:off x="2756173" y="4279979"/>
            <a:ext cx="912027" cy="125251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Google Shape;26;p3">
            <a:extLst>
              <a:ext uri="{FF2B5EF4-FFF2-40B4-BE49-F238E27FC236}">
                <a16:creationId xmlns:a16="http://schemas.microsoft.com/office/drawing/2014/main" id="{D38813BC-5F6C-B6EF-E0E4-20EBBB395EBD}"/>
              </a:ext>
            </a:extLst>
          </p:cNvPr>
          <p:cNvPicPr preferRelativeResize="0"/>
          <p:nvPr userDrawn="1"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278900" y="4287515"/>
            <a:ext cx="869325" cy="759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1673100" y="2331763"/>
            <a:ext cx="5797800" cy="84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title" idx="2" hasCustomPrompt="1"/>
          </p:nvPr>
        </p:nvSpPr>
        <p:spPr>
          <a:xfrm>
            <a:off x="3937800" y="1355680"/>
            <a:ext cx="1268400" cy="1023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5" name="Google Shape;25;p3"/>
          <p:cNvSpPr txBox="1">
            <a:spLocks noGrp="1"/>
          </p:cNvSpPr>
          <p:nvPr>
            <p:ph type="subTitle" idx="1"/>
          </p:nvPr>
        </p:nvSpPr>
        <p:spPr>
          <a:xfrm>
            <a:off x="1673100" y="3230563"/>
            <a:ext cx="5797800" cy="47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26" name="Google Shape;26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02850" y="169075"/>
            <a:ext cx="869325" cy="759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Google Shape;27;p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10372148" flipH="1">
            <a:off x="72375" y="1402916"/>
            <a:ext cx="912027" cy="12525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Google Shape;28;p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689625" y="-117775"/>
            <a:ext cx="1835425" cy="840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Google Shape;29;p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206426" y="92950"/>
            <a:ext cx="869325" cy="832059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Google Shape;30;p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919060">
            <a:off x="-282988" y="3308783"/>
            <a:ext cx="1622751" cy="1968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Google Shape;31;p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rot="-1259495">
            <a:off x="7474250" y="3655600"/>
            <a:ext cx="2269925" cy="134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Google Shape;32;p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 rot="1983249">
            <a:off x="8393216" y="1628636"/>
            <a:ext cx="1251384" cy="15000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Google Shape;67;p7">
            <a:extLst>
              <a:ext uri="{FF2B5EF4-FFF2-40B4-BE49-F238E27FC236}">
                <a16:creationId xmlns:a16="http://schemas.microsoft.com/office/drawing/2014/main" id="{F410015A-47EF-3583-F3C0-4F6B0600BE0F}"/>
              </a:ext>
            </a:extLst>
          </p:cNvPr>
          <p:cNvPicPr preferRelativeResize="0"/>
          <p:nvPr userDrawn="1"/>
        </p:nvPicPr>
        <p:blipFill>
          <a:blip r:embed="rId9">
            <a:alphaModFix/>
          </a:blip>
          <a:stretch>
            <a:fillRect/>
          </a:stretch>
        </p:blipFill>
        <p:spPr>
          <a:xfrm flipH="1">
            <a:off x="3898730" y="4027234"/>
            <a:ext cx="2941250" cy="2047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Google Shape;37;p4">
            <a:extLst>
              <a:ext uri="{FF2B5EF4-FFF2-40B4-BE49-F238E27FC236}">
                <a16:creationId xmlns:a16="http://schemas.microsoft.com/office/drawing/2014/main" id="{5EBA8BA6-E976-90FF-2A65-A73C84417223}"/>
              </a:ext>
            </a:extLst>
          </p:cNvPr>
          <p:cNvPicPr preferRelativeResize="0"/>
          <p:nvPr userDrawn="1"/>
        </p:nvPicPr>
        <p:blipFill>
          <a:blip r:embed="rId10">
            <a:alphaModFix/>
          </a:blip>
          <a:stretch>
            <a:fillRect/>
          </a:stretch>
        </p:blipFill>
        <p:spPr>
          <a:xfrm rot="3880266">
            <a:off x="6336692" y="-158499"/>
            <a:ext cx="1058091" cy="92232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Google Shape;38;p4">
            <a:extLst>
              <a:ext uri="{FF2B5EF4-FFF2-40B4-BE49-F238E27FC236}">
                <a16:creationId xmlns:a16="http://schemas.microsoft.com/office/drawing/2014/main" id="{28E8E41D-F15D-8DD3-E3C6-355588D0E138}"/>
              </a:ext>
            </a:extLst>
          </p:cNvPr>
          <p:cNvPicPr preferRelativeResize="0"/>
          <p:nvPr userDrawn="1"/>
        </p:nvPicPr>
        <p:blipFill>
          <a:blip r:embed="rId11">
            <a:alphaModFix/>
          </a:blip>
          <a:stretch>
            <a:fillRect/>
          </a:stretch>
        </p:blipFill>
        <p:spPr>
          <a:xfrm flipH="1">
            <a:off x="2246628" y="4027234"/>
            <a:ext cx="1004975" cy="1332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Google Shape;39;p4">
            <a:extLst>
              <a:ext uri="{FF2B5EF4-FFF2-40B4-BE49-F238E27FC236}">
                <a16:creationId xmlns:a16="http://schemas.microsoft.com/office/drawing/2014/main" id="{8D601849-21C8-1CAA-94F0-E9A83081DDBF}"/>
              </a:ext>
            </a:extLst>
          </p:cNvPr>
          <p:cNvPicPr preferRelativeResize="0"/>
          <p:nvPr userDrawn="1"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1653840" y="-362373"/>
            <a:ext cx="1185575" cy="1144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42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pic>
        <p:nvPicPr>
          <p:cNvPr id="36" name="Google Shape;36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22725" y="4250400"/>
            <a:ext cx="846675" cy="810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Google Shape;37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3880266">
            <a:off x="8021767" y="15827"/>
            <a:ext cx="1058091" cy="922321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Google Shape;38;p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4142883" y="4032075"/>
            <a:ext cx="1004975" cy="1332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Google Shape;39;p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-323725" y="53500"/>
            <a:ext cx="1185575" cy="1144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"/>
          <p:cNvSpPr txBox="1">
            <a:spLocks noGrp="1"/>
          </p:cNvSpPr>
          <p:nvPr>
            <p:ph type="subTitle" idx="1"/>
          </p:nvPr>
        </p:nvSpPr>
        <p:spPr>
          <a:xfrm>
            <a:off x="1230125" y="2213325"/>
            <a:ext cx="31206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200"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ubTitle" idx="2"/>
          </p:nvPr>
        </p:nvSpPr>
        <p:spPr>
          <a:xfrm>
            <a:off x="4793275" y="2213325"/>
            <a:ext cx="31206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200"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43" name="Google Shape;43;p5"/>
          <p:cNvSpPr txBox="1">
            <a:spLocks noGrp="1"/>
          </p:cNvSpPr>
          <p:nvPr>
            <p:ph type="subTitle" idx="3"/>
          </p:nvPr>
        </p:nvSpPr>
        <p:spPr>
          <a:xfrm>
            <a:off x="1230125" y="2726126"/>
            <a:ext cx="3120600" cy="116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5"/>
          <p:cNvSpPr txBox="1">
            <a:spLocks noGrp="1"/>
          </p:cNvSpPr>
          <p:nvPr>
            <p:ph type="subTitle" idx="4"/>
          </p:nvPr>
        </p:nvSpPr>
        <p:spPr>
          <a:xfrm>
            <a:off x="4793275" y="2726126"/>
            <a:ext cx="3120600" cy="116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pic>
        <p:nvPicPr>
          <p:cNvPr id="46" name="Google Shape;46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7499225" y="-102013"/>
            <a:ext cx="924775" cy="1226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7" name="Google Shape;47;p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5684" y="206425"/>
            <a:ext cx="1208496" cy="116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8" name="Google Shape;48;p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3599937" flipH="1">
            <a:off x="8103963" y="4063417"/>
            <a:ext cx="912027" cy="125251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9" name="Google Shape;49;p5"/>
          <p:cNvGrpSpPr/>
          <p:nvPr/>
        </p:nvGrpSpPr>
        <p:grpSpPr>
          <a:xfrm>
            <a:off x="-932145" y="946730"/>
            <a:ext cx="11008290" cy="2681097"/>
            <a:chOff x="-932145" y="946730"/>
            <a:chExt cx="11008290" cy="2681097"/>
          </a:xfrm>
        </p:grpSpPr>
        <p:pic>
          <p:nvPicPr>
            <p:cNvPr id="50" name="Google Shape;50;p5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rot="17477582">
              <a:off x="7805285" y="1356968"/>
              <a:ext cx="2677429" cy="186429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1" name="Google Shape;51;p5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rot="4088753" flipH="1">
              <a:off x="-1338714" y="1353299"/>
              <a:ext cx="2677429" cy="1864291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52" name="Google Shape;52;p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flipH="1">
            <a:off x="91325" y="4230638"/>
            <a:ext cx="1028400" cy="898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SECTION_TITLE_AND_DESCRIPTION">
    <p:bg>
      <p:bgPr>
        <a:solidFill>
          <a:schemeClr val="accent6"/>
        </a:solidFill>
        <a:effectLst/>
      </p:bgPr>
    </p:bg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9"/>
          <p:cNvSpPr txBox="1">
            <a:spLocks noGrp="1"/>
          </p:cNvSpPr>
          <p:nvPr>
            <p:ph type="subTitle" idx="1"/>
          </p:nvPr>
        </p:nvSpPr>
        <p:spPr>
          <a:xfrm>
            <a:off x="720064" y="1580125"/>
            <a:ext cx="3597000" cy="238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9"/>
          <p:cNvSpPr txBox="1">
            <a:spLocks noGrp="1"/>
          </p:cNvSpPr>
          <p:nvPr>
            <p:ph type="subTitle" idx="2"/>
          </p:nvPr>
        </p:nvSpPr>
        <p:spPr>
          <a:xfrm>
            <a:off x="4826936" y="1580125"/>
            <a:ext cx="3597000" cy="238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78" name="Google Shape;78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77050" y="3972775"/>
            <a:ext cx="1230575" cy="126245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9" name="Google Shape;79;p9"/>
          <p:cNvGrpSpPr/>
          <p:nvPr/>
        </p:nvGrpSpPr>
        <p:grpSpPr>
          <a:xfrm>
            <a:off x="-382424" y="1580128"/>
            <a:ext cx="9752222" cy="1342974"/>
            <a:chOff x="-382424" y="1580128"/>
            <a:chExt cx="9752222" cy="1342974"/>
          </a:xfrm>
        </p:grpSpPr>
        <p:pic>
          <p:nvPicPr>
            <p:cNvPr id="80" name="Google Shape;80;p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10563749" flipH="1">
              <a:off x="-343383" y="1607904"/>
              <a:ext cx="849067" cy="116604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1" name="Google Shape;81;p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781565" flipH="1">
              <a:off x="8490855" y="1792943"/>
              <a:ext cx="769710" cy="105701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82" name="Google Shape;82;p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0800000">
            <a:off x="-1" y="-806887"/>
            <a:ext cx="2247651" cy="1931876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07650" y="27675"/>
            <a:ext cx="1136350" cy="1097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1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8"/>
          <p:cNvSpPr txBox="1">
            <a:spLocks noGrp="1"/>
          </p:cNvSpPr>
          <p:nvPr>
            <p:ph type="subTitle" idx="1"/>
          </p:nvPr>
        </p:nvSpPr>
        <p:spPr>
          <a:xfrm>
            <a:off x="1015250" y="2178875"/>
            <a:ext cx="2641800" cy="77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18"/>
          <p:cNvSpPr txBox="1">
            <a:spLocks noGrp="1"/>
          </p:cNvSpPr>
          <p:nvPr>
            <p:ph type="subTitle" idx="2"/>
          </p:nvPr>
        </p:nvSpPr>
        <p:spPr>
          <a:xfrm>
            <a:off x="3251100" y="3796051"/>
            <a:ext cx="2641800" cy="77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18"/>
          <p:cNvSpPr txBox="1">
            <a:spLocks noGrp="1"/>
          </p:cNvSpPr>
          <p:nvPr>
            <p:ph type="subTitle" idx="3"/>
          </p:nvPr>
        </p:nvSpPr>
        <p:spPr>
          <a:xfrm>
            <a:off x="5486950" y="2178875"/>
            <a:ext cx="2641800" cy="77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18"/>
          <p:cNvSpPr txBox="1">
            <a:spLocks noGrp="1"/>
          </p:cNvSpPr>
          <p:nvPr>
            <p:ph type="subTitle" idx="4"/>
          </p:nvPr>
        </p:nvSpPr>
        <p:spPr>
          <a:xfrm>
            <a:off x="1015250" y="1758325"/>
            <a:ext cx="26418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200"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33" name="Google Shape;133;p18"/>
          <p:cNvSpPr txBox="1">
            <a:spLocks noGrp="1"/>
          </p:cNvSpPr>
          <p:nvPr>
            <p:ph type="subTitle" idx="5"/>
          </p:nvPr>
        </p:nvSpPr>
        <p:spPr>
          <a:xfrm>
            <a:off x="5486950" y="1758325"/>
            <a:ext cx="26418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200"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34" name="Google Shape;134;p18"/>
          <p:cNvSpPr txBox="1">
            <a:spLocks noGrp="1"/>
          </p:cNvSpPr>
          <p:nvPr>
            <p:ph type="subTitle" idx="6"/>
          </p:nvPr>
        </p:nvSpPr>
        <p:spPr>
          <a:xfrm>
            <a:off x="3251100" y="3376425"/>
            <a:ext cx="26418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200"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pic>
        <p:nvPicPr>
          <p:cNvPr id="135" name="Google Shape;135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430763" y="1995252"/>
            <a:ext cx="892075" cy="779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1983249">
            <a:off x="-286230" y="3945156"/>
            <a:ext cx="1251384" cy="15000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0372148" flipH="1">
            <a:off x="-74563" y="-250284"/>
            <a:ext cx="912027" cy="12525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1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210912" y="0"/>
            <a:ext cx="933100" cy="893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Google Shape;139;p1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-517350" y="1692825"/>
            <a:ext cx="1230575" cy="1262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" name="Google Shape;140;p1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rot="788627" flipH="1">
            <a:off x="8227231" y="3856818"/>
            <a:ext cx="1382589" cy="167676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_2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9"/>
          <p:cNvSpPr txBox="1">
            <a:spLocks noGrp="1"/>
          </p:cNvSpPr>
          <p:nvPr>
            <p:ph type="subTitle" idx="1"/>
          </p:nvPr>
        </p:nvSpPr>
        <p:spPr>
          <a:xfrm>
            <a:off x="1723336" y="2201674"/>
            <a:ext cx="24660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3" name="Google Shape;143;p19"/>
          <p:cNvSpPr txBox="1">
            <a:spLocks noGrp="1"/>
          </p:cNvSpPr>
          <p:nvPr>
            <p:ph type="subTitle" idx="2"/>
          </p:nvPr>
        </p:nvSpPr>
        <p:spPr>
          <a:xfrm>
            <a:off x="4954763" y="2200625"/>
            <a:ext cx="24660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4" name="Google Shape;144;p19"/>
          <p:cNvSpPr txBox="1">
            <a:spLocks noGrp="1"/>
          </p:cNvSpPr>
          <p:nvPr>
            <p:ph type="subTitle" idx="3"/>
          </p:nvPr>
        </p:nvSpPr>
        <p:spPr>
          <a:xfrm>
            <a:off x="1723336" y="4024125"/>
            <a:ext cx="24660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19"/>
          <p:cNvSpPr txBox="1">
            <a:spLocks noGrp="1"/>
          </p:cNvSpPr>
          <p:nvPr>
            <p:ph type="subTitle" idx="4"/>
          </p:nvPr>
        </p:nvSpPr>
        <p:spPr>
          <a:xfrm>
            <a:off x="4954763" y="4023075"/>
            <a:ext cx="24660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6" name="Google Shape;146;p1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47" name="Google Shape;147;p19"/>
          <p:cNvSpPr txBox="1">
            <a:spLocks noGrp="1"/>
          </p:cNvSpPr>
          <p:nvPr>
            <p:ph type="title" idx="5" hasCustomPrompt="1"/>
          </p:nvPr>
        </p:nvSpPr>
        <p:spPr>
          <a:xfrm>
            <a:off x="2589537" y="1158949"/>
            <a:ext cx="733500" cy="733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48" name="Google Shape;148;p19"/>
          <p:cNvSpPr txBox="1">
            <a:spLocks noGrp="1"/>
          </p:cNvSpPr>
          <p:nvPr>
            <p:ph type="title" idx="6" hasCustomPrompt="1"/>
          </p:nvPr>
        </p:nvSpPr>
        <p:spPr>
          <a:xfrm>
            <a:off x="2590685" y="2982323"/>
            <a:ext cx="731400" cy="731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49" name="Google Shape;149;p19"/>
          <p:cNvSpPr txBox="1">
            <a:spLocks noGrp="1"/>
          </p:cNvSpPr>
          <p:nvPr>
            <p:ph type="title" idx="7" hasCustomPrompt="1"/>
          </p:nvPr>
        </p:nvSpPr>
        <p:spPr>
          <a:xfrm>
            <a:off x="5822063" y="1158942"/>
            <a:ext cx="731400" cy="731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accent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50" name="Google Shape;150;p19"/>
          <p:cNvSpPr txBox="1">
            <a:spLocks noGrp="1"/>
          </p:cNvSpPr>
          <p:nvPr>
            <p:ph type="title" idx="8" hasCustomPrompt="1"/>
          </p:nvPr>
        </p:nvSpPr>
        <p:spPr>
          <a:xfrm>
            <a:off x="5822063" y="2981275"/>
            <a:ext cx="731400" cy="731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51" name="Google Shape;151;p19"/>
          <p:cNvSpPr txBox="1">
            <a:spLocks noGrp="1"/>
          </p:cNvSpPr>
          <p:nvPr>
            <p:ph type="subTitle" idx="9"/>
          </p:nvPr>
        </p:nvSpPr>
        <p:spPr>
          <a:xfrm>
            <a:off x="1723238" y="1944725"/>
            <a:ext cx="2466000" cy="36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200"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52" name="Google Shape;152;p19"/>
          <p:cNvSpPr txBox="1">
            <a:spLocks noGrp="1"/>
          </p:cNvSpPr>
          <p:nvPr>
            <p:ph type="subTitle" idx="13"/>
          </p:nvPr>
        </p:nvSpPr>
        <p:spPr>
          <a:xfrm>
            <a:off x="1723238" y="3767302"/>
            <a:ext cx="2466000" cy="36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200"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53" name="Google Shape;153;p19"/>
          <p:cNvSpPr txBox="1">
            <a:spLocks noGrp="1"/>
          </p:cNvSpPr>
          <p:nvPr>
            <p:ph type="subTitle" idx="14"/>
          </p:nvPr>
        </p:nvSpPr>
        <p:spPr>
          <a:xfrm>
            <a:off x="4954763" y="1943675"/>
            <a:ext cx="2466000" cy="36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200"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54" name="Google Shape;154;p19"/>
          <p:cNvSpPr txBox="1">
            <a:spLocks noGrp="1"/>
          </p:cNvSpPr>
          <p:nvPr>
            <p:ph type="subTitle" idx="15"/>
          </p:nvPr>
        </p:nvSpPr>
        <p:spPr>
          <a:xfrm>
            <a:off x="4954763" y="3766251"/>
            <a:ext cx="2466000" cy="36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200"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pic>
        <p:nvPicPr>
          <p:cNvPr id="155" name="Google Shape;155;p1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983259">
            <a:off x="8324561" y="193047"/>
            <a:ext cx="1098654" cy="131700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6" name="Google Shape;156;p19"/>
          <p:cNvGrpSpPr/>
          <p:nvPr/>
        </p:nvGrpSpPr>
        <p:grpSpPr>
          <a:xfrm>
            <a:off x="-121206" y="-173617"/>
            <a:ext cx="9479526" cy="5591861"/>
            <a:chOff x="-121206" y="-173617"/>
            <a:chExt cx="9479526" cy="5591861"/>
          </a:xfrm>
        </p:grpSpPr>
        <p:pic>
          <p:nvPicPr>
            <p:cNvPr id="157" name="Google Shape;157;p1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6917001" flipH="1">
              <a:off x="183812" y="-120083"/>
              <a:ext cx="912027" cy="125251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8" name="Google Shape;158;p1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3599937" flipH="1">
              <a:off x="8131938" y="4083942"/>
              <a:ext cx="912027" cy="125251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59" name="Google Shape;159;p19"/>
          <p:cNvGrpSpPr/>
          <p:nvPr/>
        </p:nvGrpSpPr>
        <p:grpSpPr>
          <a:xfrm>
            <a:off x="-1954938" y="-35625"/>
            <a:ext cx="12864053" cy="4304895"/>
            <a:chOff x="-1954938" y="-35625"/>
            <a:chExt cx="12864053" cy="4304895"/>
          </a:xfrm>
        </p:grpSpPr>
        <p:pic>
          <p:nvPicPr>
            <p:cNvPr id="160" name="Google Shape;160;p19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rot="-4122418">
              <a:off x="8215748" y="1751305"/>
              <a:ext cx="2677429" cy="186429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1" name="Google Shape;161;p19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rot="3440502" flipH="1">
              <a:off x="-1786465" y="662305"/>
              <a:ext cx="2677429" cy="1864291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" name="Google Shape;260;p30">
            <a:extLst>
              <a:ext uri="{FF2B5EF4-FFF2-40B4-BE49-F238E27FC236}">
                <a16:creationId xmlns:a16="http://schemas.microsoft.com/office/drawing/2014/main" id="{B2A1076E-87B8-1179-784D-2F8E49CA5AA4}"/>
              </a:ext>
            </a:extLst>
          </p:cNvPr>
          <p:cNvPicPr preferRelativeResize="0"/>
          <p:nvPr userDrawn="1"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2076598" y="2962775"/>
            <a:ext cx="3131900" cy="2180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Google Shape;199;p2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153674" y="-440675"/>
            <a:ext cx="1417501" cy="1454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0" name="Google Shape;200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2125754">
            <a:off x="-249678" y="23275"/>
            <a:ext cx="1745824" cy="1032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1" name="Google Shape;201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2384200" y="2734783"/>
            <a:ext cx="3131900" cy="21807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2" name="Google Shape;202;p23"/>
          <p:cNvGrpSpPr/>
          <p:nvPr/>
        </p:nvGrpSpPr>
        <p:grpSpPr>
          <a:xfrm>
            <a:off x="-387309" y="-573270"/>
            <a:ext cx="8659508" cy="3217618"/>
            <a:chOff x="-387309" y="-573270"/>
            <a:chExt cx="8659508" cy="3217618"/>
          </a:xfrm>
        </p:grpSpPr>
        <p:pic>
          <p:nvPicPr>
            <p:cNvPr id="203" name="Google Shape;203;p23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rot="7233520" flipH="1">
              <a:off x="-126262" y="1536427"/>
              <a:ext cx="755570" cy="10376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4" name="Google Shape;204;p23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rot="-8100047" flipH="1">
              <a:off x="7260413" y="-458099"/>
              <a:ext cx="755570" cy="1037644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05" name="Google Shape;205;p2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1983249">
            <a:off x="-2443" y="3853956"/>
            <a:ext cx="1251384" cy="15000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" name="Google Shape;206;p2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rot="-632905">
            <a:off x="8165663" y="4009622"/>
            <a:ext cx="1229523" cy="107175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" name="Google Shape;207;p2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 flipH="1">
            <a:off x="8396300" y="1155325"/>
            <a:ext cx="1228474" cy="1489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8" name="Google Shape;208;p23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395887" y="3013025"/>
            <a:ext cx="933100" cy="893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" name="Google Shape;209;p23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191263" y="4484252"/>
            <a:ext cx="892075" cy="779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23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1556776" y="-914527"/>
            <a:ext cx="1462887" cy="1412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accent6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Londrina Solid"/>
              <a:buNone/>
              <a:defRPr sz="3000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Londrina Solid"/>
              <a:buNone/>
              <a:defRPr sz="3000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Londrina Solid"/>
              <a:buNone/>
              <a:defRPr sz="3000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Londrina Solid"/>
              <a:buNone/>
              <a:defRPr sz="3000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Londrina Solid"/>
              <a:buNone/>
              <a:defRPr sz="3000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Londrina Solid"/>
              <a:buNone/>
              <a:defRPr sz="3000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Londrina Solid"/>
              <a:buNone/>
              <a:defRPr sz="3000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Londrina Solid"/>
              <a:buNone/>
              <a:defRPr sz="3000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Londrina Solid"/>
              <a:buNone/>
              <a:defRPr sz="3000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Char char="●"/>
              <a:defRPr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Char char="○"/>
              <a:defRPr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Char char="■"/>
              <a:defRPr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Char char="●"/>
              <a:defRPr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Char char="○"/>
              <a:defRPr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Char char="■"/>
              <a:defRPr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Char char="●"/>
              <a:defRPr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Char char="○"/>
              <a:defRPr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Char char="■"/>
              <a:defRPr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5" r:id="rId5"/>
    <p:sldLayoutId id="2147483658" r:id="rId6"/>
    <p:sldLayoutId id="2147483664" r:id="rId7"/>
    <p:sldLayoutId id="2147483665" r:id="rId8"/>
    <p:sldLayoutId id="2147483669" r:id="rId9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8"/>
          <p:cNvSpPr txBox="1">
            <a:spLocks noGrp="1"/>
          </p:cNvSpPr>
          <p:nvPr>
            <p:ph type="ctrTitle"/>
          </p:nvPr>
        </p:nvSpPr>
        <p:spPr>
          <a:xfrm>
            <a:off x="1567650" y="1457425"/>
            <a:ext cx="6008700" cy="141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err="1">
                <a:solidFill>
                  <a:srgbClr val="FD5C30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Weltkindertag</a:t>
            </a:r>
            <a:endParaRPr b="0" dirty="0">
              <a:solidFill>
                <a:srgbClr val="FD5C30"/>
              </a:solidFill>
            </a:endParaRPr>
          </a:p>
        </p:txBody>
      </p:sp>
      <p:sp>
        <p:nvSpPr>
          <p:cNvPr id="2" name="Google Shape;233;p28">
            <a:extLst>
              <a:ext uri="{FF2B5EF4-FFF2-40B4-BE49-F238E27FC236}">
                <a16:creationId xmlns:a16="http://schemas.microsoft.com/office/drawing/2014/main" id="{6F44CAED-8817-D2E4-7AE0-8DAEDD03EFA6}"/>
              </a:ext>
            </a:extLst>
          </p:cNvPr>
          <p:cNvSpPr txBox="1">
            <a:spLocks/>
          </p:cNvSpPr>
          <p:nvPr/>
        </p:nvSpPr>
        <p:spPr>
          <a:xfrm>
            <a:off x="796834" y="2732049"/>
            <a:ext cx="7550332" cy="8489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69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9pPr>
          </a:lstStyle>
          <a:p>
            <a:r>
              <a:rPr lang="de-DE" sz="4000" dirty="0"/>
              <a:t>Kinderrechte &amp; Bildungsgerechtigkeit</a:t>
            </a:r>
          </a:p>
        </p:txBody>
      </p:sp>
      <p:sp>
        <p:nvSpPr>
          <p:cNvPr id="5" name="Google Shape;233;p28">
            <a:extLst>
              <a:ext uri="{FF2B5EF4-FFF2-40B4-BE49-F238E27FC236}">
                <a16:creationId xmlns:a16="http://schemas.microsoft.com/office/drawing/2014/main" id="{3EEC7F34-3535-BF5A-F4CD-65994BAAC2FE}"/>
              </a:ext>
            </a:extLst>
          </p:cNvPr>
          <p:cNvSpPr txBox="1">
            <a:spLocks/>
          </p:cNvSpPr>
          <p:nvPr/>
        </p:nvSpPr>
        <p:spPr>
          <a:xfrm>
            <a:off x="796834" y="1"/>
            <a:ext cx="7550332" cy="6557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69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9pPr>
          </a:lstStyle>
          <a:p>
            <a:r>
              <a:rPr lang="de-DE" sz="2000" dirty="0">
                <a:solidFill>
                  <a:schemeClr val="tx2"/>
                </a:solidFill>
              </a:rPr>
              <a:t>Themengeleitete SV – Stunde  |  21.09.2026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31"/>
          <p:cNvSpPr txBox="1">
            <a:spLocks noGrp="1"/>
          </p:cNvSpPr>
          <p:nvPr>
            <p:ph type="subTitle" idx="1"/>
          </p:nvPr>
        </p:nvSpPr>
        <p:spPr>
          <a:xfrm>
            <a:off x="757363" y="1199839"/>
            <a:ext cx="7835124" cy="40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err="1"/>
              <a:t>Jedes</a:t>
            </a:r>
            <a:r>
              <a:rPr lang="en" dirty="0"/>
              <a:t> Jahr </a:t>
            </a:r>
            <a:r>
              <a:rPr lang="en" dirty="0" err="1"/>
              <a:t>wird</a:t>
            </a:r>
            <a:r>
              <a:rPr lang="en" dirty="0"/>
              <a:t> am </a:t>
            </a:r>
            <a:r>
              <a:rPr lang="en" b="1" dirty="0"/>
              <a:t>20. September </a:t>
            </a:r>
            <a:r>
              <a:rPr lang="en" dirty="0"/>
              <a:t>in Deutschland der </a:t>
            </a:r>
            <a:r>
              <a:rPr lang="en" dirty="0" err="1"/>
              <a:t>Weltkindertag</a:t>
            </a:r>
            <a:r>
              <a:rPr lang="en" dirty="0"/>
              <a:t> </a:t>
            </a:r>
            <a:r>
              <a:rPr lang="en" dirty="0" err="1"/>
              <a:t>gefeiert</a:t>
            </a:r>
            <a:r>
              <a:rPr lang="en" dirty="0"/>
              <a:t> – das war </a:t>
            </a:r>
            <a:r>
              <a:rPr lang="en" dirty="0" err="1"/>
              <a:t>gestern</a:t>
            </a:r>
            <a:r>
              <a:rPr lang="en" dirty="0"/>
              <a:t>! </a:t>
            </a:r>
            <a:r>
              <a:rPr lang="en" b="1" dirty="0"/>
              <a:t> </a:t>
            </a:r>
            <a:endParaRPr b="1" dirty="0"/>
          </a:p>
        </p:txBody>
      </p:sp>
      <p:sp>
        <p:nvSpPr>
          <p:cNvPr id="266" name="Google Shape;266;p3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72855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rgbClr val="FD5C30"/>
                </a:solidFill>
              </a:rPr>
              <a:t>Was </a:t>
            </a:r>
            <a:r>
              <a:rPr lang="en" sz="3200" dirty="0" err="1">
                <a:solidFill>
                  <a:srgbClr val="FD5C30"/>
                </a:solidFill>
              </a:rPr>
              <a:t>ist</a:t>
            </a:r>
            <a:r>
              <a:rPr lang="en" sz="3200" dirty="0">
                <a:solidFill>
                  <a:srgbClr val="FD5C30"/>
                </a:solidFill>
              </a:rPr>
              <a:t> der </a:t>
            </a:r>
            <a:r>
              <a:rPr lang="en" sz="3200" dirty="0" err="1">
                <a:solidFill>
                  <a:srgbClr val="FD5C30"/>
                </a:solidFill>
              </a:rPr>
              <a:t>Weltkindertag</a:t>
            </a:r>
            <a:r>
              <a:rPr lang="en" sz="3200" dirty="0">
                <a:solidFill>
                  <a:srgbClr val="FD5C30"/>
                </a:solidFill>
              </a:rPr>
              <a:t>?</a:t>
            </a:r>
            <a:endParaRPr sz="3200" dirty="0">
              <a:solidFill>
                <a:srgbClr val="FD5C30"/>
              </a:solidFill>
            </a:endParaRPr>
          </a:p>
        </p:txBody>
      </p:sp>
      <p:sp>
        <p:nvSpPr>
          <p:cNvPr id="267" name="Google Shape;267;p31"/>
          <p:cNvSpPr txBox="1">
            <a:spLocks noGrp="1"/>
          </p:cNvSpPr>
          <p:nvPr>
            <p:ph type="subTitle" idx="2"/>
          </p:nvPr>
        </p:nvSpPr>
        <p:spPr>
          <a:xfrm>
            <a:off x="1857617" y="1661579"/>
            <a:ext cx="5428761" cy="5711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 algn="ctr"/>
            <a:r>
              <a:rPr lang="de-DE" altLang="de-DE" dirty="0"/>
              <a:t>Der Weltkindertag macht auf die </a:t>
            </a:r>
            <a:r>
              <a:rPr lang="de-DE" altLang="de-DE" b="1" dirty="0"/>
              <a:t>Rechte</a:t>
            </a:r>
            <a:r>
              <a:rPr lang="de-DE" altLang="de-DE" dirty="0"/>
              <a:t>, </a:t>
            </a:r>
            <a:r>
              <a:rPr lang="de-DE" altLang="de-DE" b="1" dirty="0"/>
              <a:t>Bedürfnisse</a:t>
            </a:r>
            <a:r>
              <a:rPr lang="de-DE" altLang="de-DE" dirty="0"/>
              <a:t> und </a:t>
            </a:r>
            <a:r>
              <a:rPr lang="de-DE" altLang="de-DE" b="1" dirty="0"/>
              <a:t>Interessen von Kindern</a:t>
            </a:r>
            <a:r>
              <a:rPr lang="de-DE" altLang="de-DE" dirty="0"/>
              <a:t> aufmerksam.</a:t>
            </a:r>
          </a:p>
        </p:txBody>
      </p:sp>
      <p:sp>
        <p:nvSpPr>
          <p:cNvPr id="3" name="Google Shape;267;p31">
            <a:extLst>
              <a:ext uri="{FF2B5EF4-FFF2-40B4-BE49-F238E27FC236}">
                <a16:creationId xmlns:a16="http://schemas.microsoft.com/office/drawing/2014/main" id="{E680A61D-E33E-FB47-A0AE-06F9D3ED9F5A}"/>
              </a:ext>
            </a:extLst>
          </p:cNvPr>
          <p:cNvSpPr txBox="1">
            <a:spLocks/>
          </p:cNvSpPr>
          <p:nvPr/>
        </p:nvSpPr>
        <p:spPr>
          <a:xfrm>
            <a:off x="1857618" y="2296705"/>
            <a:ext cx="5428761" cy="5711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 algn="ctr"/>
            <a:r>
              <a:rPr lang="de-DE" altLang="de-DE" dirty="0"/>
              <a:t>Er setzt sich dafür ein, dass alle Kinder geschützt werden, gehört werden und die gleichen Chancen erhalten.</a:t>
            </a:r>
          </a:p>
        </p:txBody>
      </p:sp>
      <p:cxnSp>
        <p:nvCxnSpPr>
          <p:cNvPr id="5" name="Gerade Verbindung 4">
            <a:extLst>
              <a:ext uri="{FF2B5EF4-FFF2-40B4-BE49-F238E27FC236}">
                <a16:creationId xmlns:a16="http://schemas.microsoft.com/office/drawing/2014/main" id="{C765F7B9-AF38-83F0-98B2-50A0A10E919F}"/>
              </a:ext>
            </a:extLst>
          </p:cNvPr>
          <p:cNvCxnSpPr>
            <a:cxnSpLocks/>
          </p:cNvCxnSpPr>
          <p:nvPr/>
        </p:nvCxnSpPr>
        <p:spPr>
          <a:xfrm>
            <a:off x="1336431" y="3011311"/>
            <a:ext cx="6471138" cy="0"/>
          </a:xfrm>
          <a:prstGeom prst="line">
            <a:avLst/>
          </a:prstGeom>
          <a:ln w="19050" cap="rnd">
            <a:solidFill>
              <a:srgbClr val="FD5C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oogle Shape;267;p31">
            <a:extLst>
              <a:ext uri="{FF2B5EF4-FFF2-40B4-BE49-F238E27FC236}">
                <a16:creationId xmlns:a16="http://schemas.microsoft.com/office/drawing/2014/main" id="{9ED35B06-935F-ECFE-D72E-FF80C16E5C46}"/>
              </a:ext>
            </a:extLst>
          </p:cNvPr>
          <p:cNvSpPr txBox="1">
            <a:spLocks/>
          </p:cNvSpPr>
          <p:nvPr/>
        </p:nvSpPr>
        <p:spPr>
          <a:xfrm>
            <a:off x="1464245" y="3562433"/>
            <a:ext cx="6153773" cy="3836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/>
            <a:r>
              <a:rPr lang="de-DE" altLang="de-DE" b="1" dirty="0"/>
              <a:t>1954:</a:t>
            </a:r>
            <a:r>
              <a:rPr lang="de-DE" altLang="de-DE" dirty="0"/>
              <a:t> </a:t>
            </a:r>
            <a:r>
              <a:rPr lang="de-DE" dirty="0"/>
              <a:t>Die Vereinten Nationen (UN) empfahlen einen weltweiten Kindertag</a:t>
            </a:r>
            <a:endParaRPr lang="de-DE" altLang="de-DE" dirty="0"/>
          </a:p>
        </p:txBody>
      </p:sp>
      <p:sp>
        <p:nvSpPr>
          <p:cNvPr id="13" name="Google Shape;265;p31">
            <a:extLst>
              <a:ext uri="{FF2B5EF4-FFF2-40B4-BE49-F238E27FC236}">
                <a16:creationId xmlns:a16="http://schemas.microsoft.com/office/drawing/2014/main" id="{D4F2DC88-6C83-8F8B-EE3B-7A0F3AE384F8}"/>
              </a:ext>
            </a:extLst>
          </p:cNvPr>
          <p:cNvSpPr txBox="1">
            <a:spLocks/>
          </p:cNvSpPr>
          <p:nvPr/>
        </p:nvSpPr>
        <p:spPr>
          <a:xfrm>
            <a:off x="928550" y="3130673"/>
            <a:ext cx="7286899" cy="40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 algn="ctr"/>
            <a:r>
              <a:rPr lang="de-DE" sz="2000" dirty="0">
                <a:solidFill>
                  <a:srgbClr val="FD5C30"/>
                </a:solidFill>
                <a:latin typeface="Londrina Solid"/>
                <a:sym typeface="Londrina Solid"/>
              </a:rPr>
              <a:t>So ist er entstanden</a:t>
            </a:r>
          </a:p>
        </p:txBody>
      </p:sp>
      <p:pic>
        <p:nvPicPr>
          <p:cNvPr id="14" name="Google Shape;12;p2">
            <a:extLst>
              <a:ext uri="{FF2B5EF4-FFF2-40B4-BE49-F238E27FC236}">
                <a16:creationId xmlns:a16="http://schemas.microsoft.com/office/drawing/2014/main" id="{D27B7F3B-2A36-BCAD-EE88-F135302C9114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rcRect/>
          <a:stretch/>
        </p:blipFill>
        <p:spPr>
          <a:xfrm rot="4106028">
            <a:off x="312435" y="3787744"/>
            <a:ext cx="2203140" cy="1237912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5" name="Gerade Verbindung 14">
            <a:extLst>
              <a:ext uri="{FF2B5EF4-FFF2-40B4-BE49-F238E27FC236}">
                <a16:creationId xmlns:a16="http://schemas.microsoft.com/office/drawing/2014/main" id="{FCE7600C-FCD5-6174-47A9-A83667A440D0}"/>
              </a:ext>
            </a:extLst>
          </p:cNvPr>
          <p:cNvCxnSpPr>
            <a:cxnSpLocks/>
          </p:cNvCxnSpPr>
          <p:nvPr/>
        </p:nvCxnSpPr>
        <p:spPr>
          <a:xfrm>
            <a:off x="1813812" y="4781797"/>
            <a:ext cx="0" cy="114053"/>
          </a:xfrm>
          <a:prstGeom prst="line">
            <a:avLst/>
          </a:prstGeom>
          <a:ln w="53975" cap="rnd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Gerade Verbindung 21">
            <a:extLst>
              <a:ext uri="{FF2B5EF4-FFF2-40B4-BE49-F238E27FC236}">
                <a16:creationId xmlns:a16="http://schemas.microsoft.com/office/drawing/2014/main" id="{E7809CDD-0FA6-B9BA-09D2-2A08238EF579}"/>
              </a:ext>
            </a:extLst>
          </p:cNvPr>
          <p:cNvCxnSpPr>
            <a:cxnSpLocks/>
          </p:cNvCxnSpPr>
          <p:nvPr/>
        </p:nvCxnSpPr>
        <p:spPr>
          <a:xfrm flipH="1">
            <a:off x="1689987" y="4895850"/>
            <a:ext cx="123825" cy="24060"/>
          </a:xfrm>
          <a:prstGeom prst="line">
            <a:avLst/>
          </a:prstGeom>
          <a:ln w="53975" cap="rnd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Google Shape;267;p31">
            <a:extLst>
              <a:ext uri="{FF2B5EF4-FFF2-40B4-BE49-F238E27FC236}">
                <a16:creationId xmlns:a16="http://schemas.microsoft.com/office/drawing/2014/main" id="{DE411A02-5990-4C77-50B3-01EA30E68FF1}"/>
              </a:ext>
            </a:extLst>
          </p:cNvPr>
          <p:cNvSpPr txBox="1">
            <a:spLocks/>
          </p:cNvSpPr>
          <p:nvPr/>
        </p:nvSpPr>
        <p:spPr>
          <a:xfrm>
            <a:off x="1414946" y="3945934"/>
            <a:ext cx="6153773" cy="3836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/>
            <a:r>
              <a:rPr lang="de-DE" altLang="de-DE" b="1" dirty="0">
                <a:solidFill>
                  <a:srgbClr val="595DAB"/>
                </a:solidFill>
              </a:rPr>
              <a:t>1989:</a:t>
            </a:r>
            <a:r>
              <a:rPr lang="de-DE" altLang="de-DE" dirty="0">
                <a:solidFill>
                  <a:srgbClr val="595DAB"/>
                </a:solidFill>
              </a:rPr>
              <a:t> </a:t>
            </a:r>
            <a:r>
              <a:rPr lang="de-DE" dirty="0">
                <a:solidFill>
                  <a:srgbClr val="595DAB"/>
                </a:solidFill>
              </a:rPr>
              <a:t>Verabschiedung der UN - Kinderrechtskonvention</a:t>
            </a:r>
            <a:endParaRPr lang="de-DE" altLang="de-DE" dirty="0">
              <a:solidFill>
                <a:srgbClr val="595DAB"/>
              </a:solidFill>
            </a:endParaRPr>
          </a:p>
        </p:txBody>
      </p:sp>
      <p:sp>
        <p:nvSpPr>
          <p:cNvPr id="27" name="Google Shape;267;p31">
            <a:extLst>
              <a:ext uri="{FF2B5EF4-FFF2-40B4-BE49-F238E27FC236}">
                <a16:creationId xmlns:a16="http://schemas.microsoft.com/office/drawing/2014/main" id="{EC683A70-71DC-38FA-B811-261CE5CECB3F}"/>
              </a:ext>
            </a:extLst>
          </p:cNvPr>
          <p:cNvSpPr txBox="1">
            <a:spLocks/>
          </p:cNvSpPr>
          <p:nvPr/>
        </p:nvSpPr>
        <p:spPr>
          <a:xfrm>
            <a:off x="1598039" y="4329435"/>
            <a:ext cx="6153773" cy="3836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lnSpc>
                <a:spcPct val="120000"/>
              </a:lnSpc>
            </a:pPr>
            <a:r>
              <a:rPr lang="de-DE" altLang="de-DE" b="1" dirty="0"/>
              <a:t>1992:</a:t>
            </a:r>
            <a:r>
              <a:rPr lang="de-DE" altLang="de-DE" dirty="0"/>
              <a:t> </a:t>
            </a:r>
            <a:r>
              <a:rPr lang="de-DE" dirty="0"/>
              <a:t>Deutschland erkennt die Kinderrechtskonvention an und führt den </a:t>
            </a:r>
            <a:br>
              <a:rPr lang="de-DE" dirty="0"/>
            </a:br>
            <a:r>
              <a:rPr lang="de-DE" dirty="0"/>
              <a:t>          </a:t>
            </a:r>
            <a:r>
              <a:rPr lang="de-DE" sz="700" dirty="0"/>
              <a:t> </a:t>
            </a:r>
            <a:r>
              <a:rPr lang="de-DE" dirty="0"/>
              <a:t>Kindertag ein </a:t>
            </a:r>
            <a:endParaRPr lang="de-DE" altLang="de-DE" dirty="0"/>
          </a:p>
        </p:txBody>
      </p:sp>
      <p:sp>
        <p:nvSpPr>
          <p:cNvPr id="31" name="Google Shape;267;p31">
            <a:extLst>
              <a:ext uri="{FF2B5EF4-FFF2-40B4-BE49-F238E27FC236}">
                <a16:creationId xmlns:a16="http://schemas.microsoft.com/office/drawing/2014/main" id="{A80F4EBB-7262-0F39-E7FD-2FE0886106E4}"/>
              </a:ext>
            </a:extLst>
          </p:cNvPr>
          <p:cNvSpPr txBox="1">
            <a:spLocks/>
          </p:cNvSpPr>
          <p:nvPr/>
        </p:nvSpPr>
        <p:spPr>
          <a:xfrm>
            <a:off x="7498176" y="3334523"/>
            <a:ext cx="1434546" cy="12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 algn="ctr"/>
            <a:r>
              <a:rPr lang="de-DE" altLang="de-DE" b="1" dirty="0"/>
              <a:t>Schaut euch das folgende Video über die Kinderrechts-konvention an</a:t>
            </a:r>
            <a:endParaRPr lang="de-DE" altLang="de-DE" dirty="0"/>
          </a:p>
        </p:txBody>
      </p:sp>
      <p:pic>
        <p:nvPicPr>
          <p:cNvPr id="35" name="Grafik 34" descr="Ein Bild, das Grafiken, Kunst enthält.&#10;&#10;KI-generierte Inhalte können fehlerhaft sein.">
            <a:extLst>
              <a:ext uri="{FF2B5EF4-FFF2-40B4-BE49-F238E27FC236}">
                <a16:creationId xmlns:a16="http://schemas.microsoft.com/office/drawing/2014/main" id="{2D942541-F4E2-C069-848F-804B7B2F6A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8764" y="4306041"/>
            <a:ext cx="814065" cy="81406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YTDown.com_YouTube_Media_xqyBrRxGHxA_001_1080p.mp4">
            <a:hlinkClick r:id="" action="ppaction://media"/>
            <a:extLst>
              <a:ext uri="{FF2B5EF4-FFF2-40B4-BE49-F238E27FC236}">
                <a16:creationId xmlns:a16="http://schemas.microsoft.com/office/drawing/2014/main" id="{69DFC090-AA11-71C9-75D6-5475AE540C3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177.3898" end="246932.814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3624" y="249539"/>
            <a:ext cx="8256751" cy="4644422"/>
          </a:xfrm>
          <a:prstGeom prst="roundRect">
            <a:avLst>
              <a:gd name="adj" fmla="val 6257"/>
            </a:avLst>
          </a:prstGeom>
          <a:ln w="19050">
            <a:solidFill>
              <a:srgbClr val="595DAB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8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266;p31">
            <a:extLst>
              <a:ext uri="{FF2B5EF4-FFF2-40B4-BE49-F238E27FC236}">
                <a16:creationId xmlns:a16="http://schemas.microsoft.com/office/drawing/2014/main" id="{95EC2A42-4DFF-11D0-BA1C-1D96AD3CE2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72855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rgbClr val="FD5C30"/>
                </a:solidFill>
              </a:rPr>
              <a:t>Was </a:t>
            </a:r>
            <a:r>
              <a:rPr lang="en" sz="3200" dirty="0" err="1">
                <a:solidFill>
                  <a:srgbClr val="FD5C30"/>
                </a:solidFill>
              </a:rPr>
              <a:t>kennt</a:t>
            </a:r>
            <a:r>
              <a:rPr lang="en" sz="3200" dirty="0">
                <a:solidFill>
                  <a:srgbClr val="FD5C30"/>
                </a:solidFill>
              </a:rPr>
              <a:t> </a:t>
            </a:r>
            <a:r>
              <a:rPr lang="en" sz="3200" dirty="0" err="1">
                <a:solidFill>
                  <a:srgbClr val="FD5C30"/>
                </a:solidFill>
              </a:rPr>
              <a:t>ihr</a:t>
            </a:r>
            <a:r>
              <a:rPr lang="en" sz="3200" dirty="0">
                <a:solidFill>
                  <a:srgbClr val="FD5C30"/>
                </a:solidFill>
              </a:rPr>
              <a:t> für </a:t>
            </a:r>
            <a:r>
              <a:rPr lang="en" sz="3200" dirty="0" err="1">
                <a:solidFill>
                  <a:srgbClr val="FD5C30"/>
                </a:solidFill>
              </a:rPr>
              <a:t>Kinderrechte</a:t>
            </a:r>
            <a:r>
              <a:rPr lang="en" sz="3200" dirty="0">
                <a:solidFill>
                  <a:srgbClr val="FD5C30"/>
                </a:solidFill>
              </a:rPr>
              <a:t>?</a:t>
            </a:r>
            <a:endParaRPr sz="3200" dirty="0">
              <a:solidFill>
                <a:srgbClr val="FD5C30"/>
              </a:solidFill>
            </a:endParaRPr>
          </a:p>
        </p:txBody>
      </p:sp>
      <p:sp>
        <p:nvSpPr>
          <p:cNvPr id="7" name="Google Shape;265;p31">
            <a:extLst>
              <a:ext uri="{FF2B5EF4-FFF2-40B4-BE49-F238E27FC236}">
                <a16:creationId xmlns:a16="http://schemas.microsoft.com/office/drawing/2014/main" id="{A628E88D-68B1-62C1-18F7-83881B9ACE68}"/>
              </a:ext>
            </a:extLst>
          </p:cNvPr>
          <p:cNvSpPr txBox="1">
            <a:spLocks/>
          </p:cNvSpPr>
          <p:nvPr/>
        </p:nvSpPr>
        <p:spPr>
          <a:xfrm>
            <a:off x="4832729" y="1400549"/>
            <a:ext cx="3440414" cy="10730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600" b="1" dirty="0"/>
              <a:t>Tauscht euch in eurer Klasse / eurem Kurs darüber aus, was ihr für Kinderrechte kennt.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1BD89193-5CCC-41A4-23C4-7303AA3181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70857" y="1269920"/>
            <a:ext cx="3440415" cy="3318630"/>
          </a:xfrm>
          <a:prstGeom prst="rect">
            <a:avLst/>
          </a:prstGeom>
        </p:spPr>
      </p:pic>
      <p:sp>
        <p:nvSpPr>
          <p:cNvPr id="10" name="Google Shape;265;p31">
            <a:extLst>
              <a:ext uri="{FF2B5EF4-FFF2-40B4-BE49-F238E27FC236}">
                <a16:creationId xmlns:a16="http://schemas.microsoft.com/office/drawing/2014/main" id="{A42DFD3E-A984-A5B9-BBDA-C27861BEFE58}"/>
              </a:ext>
            </a:extLst>
          </p:cNvPr>
          <p:cNvSpPr txBox="1">
            <a:spLocks/>
          </p:cNvSpPr>
          <p:nvPr/>
        </p:nvSpPr>
        <p:spPr>
          <a:xfrm>
            <a:off x="4832729" y="2571750"/>
            <a:ext cx="3440414" cy="7723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600" b="1" dirty="0"/>
              <a:t>Könntet ihr euch ein Leben ohne diese Rechte vorstellen?</a:t>
            </a:r>
          </a:p>
        </p:txBody>
      </p:sp>
      <p:sp>
        <p:nvSpPr>
          <p:cNvPr id="11" name="Google Shape;265;p31">
            <a:extLst>
              <a:ext uri="{FF2B5EF4-FFF2-40B4-BE49-F238E27FC236}">
                <a16:creationId xmlns:a16="http://schemas.microsoft.com/office/drawing/2014/main" id="{7C1A3D28-9610-F247-DF62-2AA823731AB0}"/>
              </a:ext>
            </a:extLst>
          </p:cNvPr>
          <p:cNvSpPr txBox="1">
            <a:spLocks/>
          </p:cNvSpPr>
          <p:nvPr/>
        </p:nvSpPr>
        <p:spPr>
          <a:xfrm>
            <a:off x="4832729" y="3442194"/>
            <a:ext cx="3440414" cy="7723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600" b="1" dirty="0">
                <a:solidFill>
                  <a:srgbClr val="FD5C30"/>
                </a:solidFill>
              </a:rPr>
              <a:t>Schaut euch anschließend das folgende Video an</a:t>
            </a:r>
          </a:p>
        </p:txBody>
      </p:sp>
      <p:pic>
        <p:nvPicPr>
          <p:cNvPr id="13" name="Grafik 12" descr="Ein Bild, das Grafiken, Design enthält.&#10;&#10;KI-generierte Inhalte können fehlerhaft sein.">
            <a:extLst>
              <a:ext uri="{FF2B5EF4-FFF2-40B4-BE49-F238E27FC236}">
                <a16:creationId xmlns:a16="http://schemas.microsoft.com/office/drawing/2014/main" id="{4EA4061A-AF1E-9C53-06FA-EBC8F8264C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193" y="3605898"/>
            <a:ext cx="1871064" cy="187106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YTDown.com_YouTube_Media_xqyBrRxGHxA_001_1080p.mp4">
            <a:hlinkClick r:id="" action="ppaction://media"/>
            <a:extLst>
              <a:ext uri="{FF2B5EF4-FFF2-40B4-BE49-F238E27FC236}">
                <a16:creationId xmlns:a16="http://schemas.microsoft.com/office/drawing/2014/main" id="{69DFC090-AA11-71C9-75D6-5475AE540C3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94275.0528" end="141985.011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3624" y="249539"/>
            <a:ext cx="8256751" cy="4644422"/>
          </a:xfrm>
          <a:prstGeom prst="roundRect">
            <a:avLst>
              <a:gd name="adj" fmla="val 6257"/>
            </a:avLst>
          </a:prstGeom>
          <a:ln w="19050"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3467909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74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66;p31">
            <a:extLst>
              <a:ext uri="{FF2B5EF4-FFF2-40B4-BE49-F238E27FC236}">
                <a16:creationId xmlns:a16="http://schemas.microsoft.com/office/drawing/2014/main" id="{B1B80A0A-A620-67F6-EA75-05D888FA8B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72855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 err="1">
                <a:solidFill>
                  <a:srgbClr val="FD5C30"/>
                </a:solidFill>
              </a:rPr>
              <a:t>Ist</a:t>
            </a:r>
            <a:r>
              <a:rPr lang="en" sz="3200" dirty="0">
                <a:solidFill>
                  <a:srgbClr val="FD5C30"/>
                </a:solidFill>
              </a:rPr>
              <a:t> </a:t>
            </a:r>
            <a:r>
              <a:rPr lang="en" sz="3200" dirty="0" err="1">
                <a:solidFill>
                  <a:srgbClr val="FD5C30"/>
                </a:solidFill>
              </a:rPr>
              <a:t>wirklich</a:t>
            </a:r>
            <a:r>
              <a:rPr lang="en" sz="3200" dirty="0">
                <a:solidFill>
                  <a:srgbClr val="FD5C30"/>
                </a:solidFill>
              </a:rPr>
              <a:t> </a:t>
            </a:r>
            <a:r>
              <a:rPr lang="en" sz="3200" dirty="0" err="1">
                <a:solidFill>
                  <a:srgbClr val="FD5C30"/>
                </a:solidFill>
              </a:rPr>
              <a:t>alles</a:t>
            </a:r>
            <a:r>
              <a:rPr lang="en" sz="3200" dirty="0">
                <a:solidFill>
                  <a:srgbClr val="FD5C30"/>
                </a:solidFill>
              </a:rPr>
              <a:t> so fair?</a:t>
            </a:r>
            <a:endParaRPr sz="3200" dirty="0">
              <a:solidFill>
                <a:srgbClr val="FD5C30"/>
              </a:solidFill>
            </a:endParaRPr>
          </a:p>
        </p:txBody>
      </p:sp>
      <p:pic>
        <p:nvPicPr>
          <p:cNvPr id="31" name="Grafik 30" descr="Ein Bild, das Im Haus, Stuhl, Mobiliar, Tisch enthält.&#10;&#10;KI-generierte Inhalte können fehlerhaft sein.">
            <a:extLst>
              <a:ext uri="{FF2B5EF4-FFF2-40B4-BE49-F238E27FC236}">
                <a16:creationId xmlns:a16="http://schemas.microsoft.com/office/drawing/2014/main" id="{3088DDE0-E1AF-F738-1718-6E0E5E3ACB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266" t="4437" r="6848" b="4437"/>
          <a:stretch>
            <a:fillRect/>
          </a:stretch>
        </p:blipFill>
        <p:spPr>
          <a:xfrm>
            <a:off x="1281325" y="1273064"/>
            <a:ext cx="3180777" cy="2120518"/>
          </a:xfrm>
          <a:prstGeom prst="roundRect">
            <a:avLst>
              <a:gd name="adj" fmla="val 6820"/>
            </a:avLst>
          </a:prstGeom>
          <a:ln w="19050">
            <a:solidFill>
              <a:schemeClr val="tx2"/>
            </a:solidFill>
          </a:ln>
        </p:spPr>
      </p:pic>
      <p:pic>
        <p:nvPicPr>
          <p:cNvPr id="34" name="Grafik 33">
            <a:extLst>
              <a:ext uri="{FF2B5EF4-FFF2-40B4-BE49-F238E27FC236}">
                <a16:creationId xmlns:a16="http://schemas.microsoft.com/office/drawing/2014/main" id="{C9E1DCE6-1391-8FEE-0153-03AD9C8ED1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19" t="3065" r="2943" b="3669"/>
          <a:stretch>
            <a:fillRect/>
          </a:stretch>
        </p:blipFill>
        <p:spPr>
          <a:xfrm>
            <a:off x="4688125" y="1273064"/>
            <a:ext cx="3180777" cy="2120518"/>
          </a:xfrm>
          <a:prstGeom prst="roundRect">
            <a:avLst>
              <a:gd name="adj" fmla="val 6820"/>
            </a:avLst>
          </a:prstGeom>
          <a:ln w="19050">
            <a:solidFill>
              <a:schemeClr val="tx2"/>
            </a:solidFill>
          </a:ln>
        </p:spPr>
      </p:pic>
      <p:sp>
        <p:nvSpPr>
          <p:cNvPr id="36" name="Google Shape;265;p31">
            <a:extLst>
              <a:ext uri="{FF2B5EF4-FFF2-40B4-BE49-F238E27FC236}">
                <a16:creationId xmlns:a16="http://schemas.microsoft.com/office/drawing/2014/main" id="{E37F3026-8E26-9BB0-8F54-198FAECF0743}"/>
              </a:ext>
            </a:extLst>
          </p:cNvPr>
          <p:cNvSpPr txBox="1">
            <a:spLocks/>
          </p:cNvSpPr>
          <p:nvPr/>
        </p:nvSpPr>
        <p:spPr>
          <a:xfrm>
            <a:off x="1116106" y="3618919"/>
            <a:ext cx="6911788" cy="12054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600" b="1" dirty="0"/>
              <a:t>Vergleicht die beiden Bilder.</a:t>
            </a:r>
          </a:p>
          <a:p>
            <a:pPr marL="0" indent="0">
              <a:buFont typeface="Darker Grotesque SemiBold"/>
              <a:buNone/>
            </a:pPr>
            <a:endParaRPr lang="de-DE" sz="1600" b="1" dirty="0"/>
          </a:p>
          <a:p>
            <a:pPr marL="0" indent="0">
              <a:buFont typeface="Darker Grotesque SemiBold"/>
              <a:buNone/>
            </a:pPr>
            <a:r>
              <a:rPr lang="de-DE" sz="1600" b="1" dirty="0"/>
              <a:t>Haben wirklich alle Kinder die gleiche Chance auf eine gute Zukunft?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266;p31">
            <a:extLst>
              <a:ext uri="{FF2B5EF4-FFF2-40B4-BE49-F238E27FC236}">
                <a16:creationId xmlns:a16="http://schemas.microsoft.com/office/drawing/2014/main" id="{AC562278-9AF3-526B-5F63-BAF54F54036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72855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rgbClr val="FD5C30"/>
                </a:solidFill>
              </a:rPr>
              <a:t>Nicht </a:t>
            </a:r>
            <a:r>
              <a:rPr lang="en" sz="3200" dirty="0" err="1">
                <a:solidFill>
                  <a:srgbClr val="FD5C30"/>
                </a:solidFill>
              </a:rPr>
              <a:t>nur</a:t>
            </a:r>
            <a:r>
              <a:rPr lang="en" sz="3200" dirty="0">
                <a:solidFill>
                  <a:srgbClr val="FD5C30"/>
                </a:solidFill>
              </a:rPr>
              <a:t> </a:t>
            </a:r>
            <a:r>
              <a:rPr lang="en" sz="3200" dirty="0" err="1">
                <a:solidFill>
                  <a:srgbClr val="FD5C30"/>
                </a:solidFill>
              </a:rPr>
              <a:t>ein</a:t>
            </a:r>
            <a:r>
              <a:rPr lang="en" sz="3200" dirty="0">
                <a:solidFill>
                  <a:srgbClr val="FD5C30"/>
                </a:solidFill>
              </a:rPr>
              <a:t> </a:t>
            </a:r>
            <a:r>
              <a:rPr lang="en" sz="3200" dirty="0" err="1">
                <a:solidFill>
                  <a:srgbClr val="FD5C30"/>
                </a:solidFill>
              </a:rPr>
              <a:t>internationales</a:t>
            </a:r>
            <a:r>
              <a:rPr lang="en" sz="3200" dirty="0">
                <a:solidFill>
                  <a:srgbClr val="FD5C30"/>
                </a:solidFill>
              </a:rPr>
              <a:t> Problem …</a:t>
            </a:r>
            <a:endParaRPr sz="3200" dirty="0">
              <a:solidFill>
                <a:srgbClr val="FD5C30"/>
              </a:solidFill>
            </a:endParaRPr>
          </a:p>
        </p:txBody>
      </p:sp>
      <p:sp>
        <p:nvSpPr>
          <p:cNvPr id="17" name="Google Shape;265;p31">
            <a:extLst>
              <a:ext uri="{FF2B5EF4-FFF2-40B4-BE49-F238E27FC236}">
                <a16:creationId xmlns:a16="http://schemas.microsoft.com/office/drawing/2014/main" id="{48CBB321-3736-95D9-D967-1D2989758703}"/>
              </a:ext>
            </a:extLst>
          </p:cNvPr>
          <p:cNvSpPr txBox="1">
            <a:spLocks/>
          </p:cNvSpPr>
          <p:nvPr/>
        </p:nvSpPr>
        <p:spPr>
          <a:xfrm>
            <a:off x="1840992" y="1339589"/>
            <a:ext cx="5462016" cy="10730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600" dirty="0"/>
              <a:t>Das Problem herrscht allerdings nicht nur International. Auch in Deutschland entscheiden verschiedene Faktoren über eine Chancenungleichheit in der Bildung.</a:t>
            </a:r>
          </a:p>
        </p:txBody>
      </p:sp>
      <p:sp>
        <p:nvSpPr>
          <p:cNvPr id="18" name="Google Shape;265;p31">
            <a:extLst>
              <a:ext uri="{FF2B5EF4-FFF2-40B4-BE49-F238E27FC236}">
                <a16:creationId xmlns:a16="http://schemas.microsoft.com/office/drawing/2014/main" id="{2EB40231-FD8A-6B79-3BC6-B034352B7D92}"/>
              </a:ext>
            </a:extLst>
          </p:cNvPr>
          <p:cNvSpPr txBox="1">
            <a:spLocks/>
          </p:cNvSpPr>
          <p:nvPr/>
        </p:nvSpPr>
        <p:spPr>
          <a:xfrm>
            <a:off x="1341120" y="2693670"/>
            <a:ext cx="6461760" cy="728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600" b="1" dirty="0"/>
              <a:t>Sammelt in eurer Klasse / eurem Kurs, was Faktoren sein können, die über eine solche Chancenungleichheit entscheiden.</a:t>
            </a:r>
          </a:p>
        </p:txBody>
      </p:sp>
      <p:sp>
        <p:nvSpPr>
          <p:cNvPr id="19" name="Google Shape;265;p31">
            <a:extLst>
              <a:ext uri="{FF2B5EF4-FFF2-40B4-BE49-F238E27FC236}">
                <a16:creationId xmlns:a16="http://schemas.microsoft.com/office/drawing/2014/main" id="{720DFB66-D8FE-07C2-E901-859AAC2A9A14}"/>
              </a:ext>
            </a:extLst>
          </p:cNvPr>
          <p:cNvSpPr txBox="1">
            <a:spLocks/>
          </p:cNvSpPr>
          <p:nvPr/>
        </p:nvSpPr>
        <p:spPr>
          <a:xfrm>
            <a:off x="1341120" y="3703203"/>
            <a:ext cx="6461760" cy="728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None/>
            </a:pPr>
            <a:r>
              <a:rPr lang="de-DE" sz="1600" b="1" dirty="0">
                <a:solidFill>
                  <a:srgbClr val="FD5C30"/>
                </a:solidFill>
              </a:rPr>
              <a:t>Schaut euch anschließend das folgende Video an</a:t>
            </a:r>
          </a:p>
        </p:txBody>
      </p:sp>
      <p:pic>
        <p:nvPicPr>
          <p:cNvPr id="20" name="Grafik 19" descr="Ein Bild, das Grafiken, Design enthält.&#10;&#10;KI-generierte Inhalte können fehlerhaft sein.">
            <a:extLst>
              <a:ext uri="{FF2B5EF4-FFF2-40B4-BE49-F238E27FC236}">
                <a16:creationId xmlns:a16="http://schemas.microsoft.com/office/drawing/2014/main" id="{1FBFAFE0-FABF-B219-3F5F-553B811005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9080" y="3745624"/>
            <a:ext cx="1568564" cy="156856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PEKT - Gleiche Bildungschancen fr alle - hier anschauen.mp4">
            <a:hlinkClick r:id="" action="ppaction://media"/>
            <a:extLst>
              <a:ext uri="{FF2B5EF4-FFF2-40B4-BE49-F238E27FC236}">
                <a16:creationId xmlns:a16="http://schemas.microsoft.com/office/drawing/2014/main" id="{D0945E3F-16C8-C53F-BC2F-F7F95228E18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6117.580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3624" y="249538"/>
            <a:ext cx="8256751" cy="4644423"/>
          </a:xfrm>
          <a:prstGeom prst="roundRect">
            <a:avLst>
              <a:gd name="adj" fmla="val 6071"/>
            </a:avLst>
          </a:prstGeom>
          <a:ln w="19050">
            <a:solidFill>
              <a:srgbClr val="FD5C30"/>
            </a:solidFill>
          </a:ln>
        </p:spPr>
      </p:pic>
    </p:spTree>
    <p:extLst>
      <p:ext uri="{BB962C8B-B14F-4D97-AF65-F5344CB8AC3E}">
        <p14:creationId xmlns:p14="http://schemas.microsoft.com/office/powerpoint/2010/main" val="412419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9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266;p31">
            <a:extLst>
              <a:ext uri="{FF2B5EF4-FFF2-40B4-BE49-F238E27FC236}">
                <a16:creationId xmlns:a16="http://schemas.microsoft.com/office/drawing/2014/main" id="{FB671B2C-9D52-6525-D003-FF68C8F9C3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60094"/>
            <a:ext cx="7704000" cy="72855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de-DE" sz="2400" b="1" dirty="0">
                <a:solidFill>
                  <a:srgbClr val="FD5C30"/>
                </a:solidFill>
              </a:rPr>
              <a:t>Dennoch hat sich schon einiges verbessert!</a:t>
            </a:r>
          </a:p>
        </p:txBody>
      </p:sp>
      <p:sp>
        <p:nvSpPr>
          <p:cNvPr id="14" name="Google Shape;265;p31">
            <a:extLst>
              <a:ext uri="{FF2B5EF4-FFF2-40B4-BE49-F238E27FC236}">
                <a16:creationId xmlns:a16="http://schemas.microsoft.com/office/drawing/2014/main" id="{0BEBC44B-3B87-E2A1-8221-F09CCCE37023}"/>
              </a:ext>
            </a:extLst>
          </p:cNvPr>
          <p:cNvSpPr txBox="1">
            <a:spLocks/>
          </p:cNvSpPr>
          <p:nvPr/>
        </p:nvSpPr>
        <p:spPr>
          <a:xfrm>
            <a:off x="1341120" y="1070467"/>
            <a:ext cx="6461760" cy="414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400" dirty="0"/>
              <a:t>Kinderrechte gibt es mittlerweile in fast allen Ländern der Welt</a:t>
            </a:r>
          </a:p>
        </p:txBody>
      </p:sp>
      <p:sp>
        <p:nvSpPr>
          <p:cNvPr id="15" name="Google Shape;265;p31">
            <a:extLst>
              <a:ext uri="{FF2B5EF4-FFF2-40B4-BE49-F238E27FC236}">
                <a16:creationId xmlns:a16="http://schemas.microsoft.com/office/drawing/2014/main" id="{AED57F77-D86C-AB26-D9D8-B00DBBFBC45C}"/>
              </a:ext>
            </a:extLst>
          </p:cNvPr>
          <p:cNvSpPr txBox="1">
            <a:spLocks/>
          </p:cNvSpPr>
          <p:nvPr/>
        </p:nvSpPr>
        <p:spPr>
          <a:xfrm>
            <a:off x="990300" y="1526715"/>
            <a:ext cx="7163398" cy="414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400" dirty="0"/>
              <a:t>Immer mehr Kinder haben Zugang zu Bildung &amp; kostenlose Förderangebote wachsen</a:t>
            </a:r>
          </a:p>
        </p:txBody>
      </p:sp>
      <p:sp>
        <p:nvSpPr>
          <p:cNvPr id="16" name="Google Shape;265;p31">
            <a:extLst>
              <a:ext uri="{FF2B5EF4-FFF2-40B4-BE49-F238E27FC236}">
                <a16:creationId xmlns:a16="http://schemas.microsoft.com/office/drawing/2014/main" id="{C134B223-128E-E5DE-AA3A-CDA1B58849FE}"/>
              </a:ext>
            </a:extLst>
          </p:cNvPr>
          <p:cNvSpPr txBox="1">
            <a:spLocks/>
          </p:cNvSpPr>
          <p:nvPr/>
        </p:nvSpPr>
        <p:spPr>
          <a:xfrm>
            <a:off x="1341120" y="1982964"/>
            <a:ext cx="6461760" cy="414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400" dirty="0"/>
              <a:t>Schulen, Organisationen &amp; Ehrenamtliche setzen sich für Chancengleichheit ein</a:t>
            </a:r>
          </a:p>
        </p:txBody>
      </p:sp>
      <p:cxnSp>
        <p:nvCxnSpPr>
          <p:cNvPr id="17" name="Gerade Verbindung 16">
            <a:extLst>
              <a:ext uri="{FF2B5EF4-FFF2-40B4-BE49-F238E27FC236}">
                <a16:creationId xmlns:a16="http://schemas.microsoft.com/office/drawing/2014/main" id="{1C5A368C-DF70-4336-3289-070143F7A65C}"/>
              </a:ext>
            </a:extLst>
          </p:cNvPr>
          <p:cNvCxnSpPr>
            <a:cxnSpLocks/>
          </p:cNvCxnSpPr>
          <p:nvPr/>
        </p:nvCxnSpPr>
        <p:spPr>
          <a:xfrm>
            <a:off x="1336431" y="2718308"/>
            <a:ext cx="6471138" cy="0"/>
          </a:xfrm>
          <a:prstGeom prst="line">
            <a:avLst/>
          </a:prstGeom>
          <a:ln w="19050" cap="rnd">
            <a:solidFill>
              <a:srgbClr val="FD5C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oogle Shape;265;p31">
            <a:extLst>
              <a:ext uri="{FF2B5EF4-FFF2-40B4-BE49-F238E27FC236}">
                <a16:creationId xmlns:a16="http://schemas.microsoft.com/office/drawing/2014/main" id="{D22BA033-6F16-B661-960D-AA3336B3355E}"/>
              </a:ext>
            </a:extLst>
          </p:cNvPr>
          <p:cNvSpPr txBox="1">
            <a:spLocks/>
          </p:cNvSpPr>
          <p:nvPr/>
        </p:nvSpPr>
        <p:spPr>
          <a:xfrm>
            <a:off x="928550" y="2910955"/>
            <a:ext cx="7286899" cy="5512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t"/>
              <a:buNone/>
              <a:defRPr sz="14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 algn="ctr"/>
            <a:r>
              <a:rPr lang="de-DE" sz="2400" dirty="0">
                <a:solidFill>
                  <a:srgbClr val="FD5C30"/>
                </a:solidFill>
                <a:latin typeface="Londrina Solid"/>
                <a:sym typeface="Londrina Solid"/>
              </a:rPr>
              <a:t>Das können wir alle machen:</a:t>
            </a:r>
          </a:p>
        </p:txBody>
      </p:sp>
      <p:sp>
        <p:nvSpPr>
          <p:cNvPr id="19" name="Google Shape;265;p31">
            <a:extLst>
              <a:ext uri="{FF2B5EF4-FFF2-40B4-BE49-F238E27FC236}">
                <a16:creationId xmlns:a16="http://schemas.microsoft.com/office/drawing/2014/main" id="{EB0475D0-2D5A-40A8-AC65-5FF1699C699F}"/>
              </a:ext>
            </a:extLst>
          </p:cNvPr>
          <p:cNvSpPr txBox="1">
            <a:spLocks/>
          </p:cNvSpPr>
          <p:nvPr/>
        </p:nvSpPr>
        <p:spPr>
          <a:xfrm>
            <a:off x="1341120" y="3455553"/>
            <a:ext cx="6461760" cy="414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400" dirty="0"/>
              <a:t>Uns gegenseitig respektvoll behandeln!</a:t>
            </a:r>
          </a:p>
        </p:txBody>
      </p:sp>
      <p:sp>
        <p:nvSpPr>
          <p:cNvPr id="20" name="Google Shape;265;p31">
            <a:extLst>
              <a:ext uri="{FF2B5EF4-FFF2-40B4-BE49-F238E27FC236}">
                <a16:creationId xmlns:a16="http://schemas.microsoft.com/office/drawing/2014/main" id="{A8839561-DF54-4FB1-DE8B-CBDF451BBF26}"/>
              </a:ext>
            </a:extLst>
          </p:cNvPr>
          <p:cNvSpPr txBox="1">
            <a:spLocks/>
          </p:cNvSpPr>
          <p:nvPr/>
        </p:nvSpPr>
        <p:spPr>
          <a:xfrm>
            <a:off x="990300" y="3911801"/>
            <a:ext cx="7163398" cy="414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400" dirty="0"/>
              <a:t>Niemanden wegen Herkunft, Sprache, Hautfarbe, etc. ausschließen!</a:t>
            </a:r>
          </a:p>
        </p:txBody>
      </p:sp>
      <p:sp>
        <p:nvSpPr>
          <p:cNvPr id="21" name="Google Shape;265;p31">
            <a:extLst>
              <a:ext uri="{FF2B5EF4-FFF2-40B4-BE49-F238E27FC236}">
                <a16:creationId xmlns:a16="http://schemas.microsoft.com/office/drawing/2014/main" id="{21768119-69AC-96E2-07D1-3DD27219CF44}"/>
              </a:ext>
            </a:extLst>
          </p:cNvPr>
          <p:cNvSpPr txBox="1">
            <a:spLocks/>
          </p:cNvSpPr>
          <p:nvPr/>
        </p:nvSpPr>
        <p:spPr>
          <a:xfrm>
            <a:off x="1341120" y="4368050"/>
            <a:ext cx="6461760" cy="414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 b="0" i="0" u="none" strike="noStrike" cap="none">
                <a:solidFill>
                  <a:schemeClr val="lt1"/>
                </a:solidFill>
                <a:latin typeface="Jost"/>
                <a:ea typeface="Jost"/>
                <a:cs typeface="Jost"/>
                <a:sym typeface="Jos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 sz="1400" b="0" i="0" u="none" strike="noStrike" cap="none">
                <a:solidFill>
                  <a:srgbClr val="43434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>
            <a:pPr marL="0" indent="0">
              <a:buFont typeface="Darker Grotesque SemiBold"/>
              <a:buNone/>
            </a:pPr>
            <a:r>
              <a:rPr lang="de-DE" sz="1400" dirty="0"/>
              <a:t>Uns gegenseitig beim Lernen und bei Problemen unterstützen!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1">
          <a:extLst>
            <a:ext uri="{FF2B5EF4-FFF2-40B4-BE49-F238E27FC236}">
              <a16:creationId xmlns:a16="http://schemas.microsoft.com/office/drawing/2014/main" id="{BC396A38-08CD-8AB4-95C2-4777EFE223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33;p28">
            <a:extLst>
              <a:ext uri="{FF2B5EF4-FFF2-40B4-BE49-F238E27FC236}">
                <a16:creationId xmlns:a16="http://schemas.microsoft.com/office/drawing/2014/main" id="{ED2A5067-BF25-3F24-57EB-0FAB0DB457A1}"/>
              </a:ext>
            </a:extLst>
          </p:cNvPr>
          <p:cNvSpPr txBox="1">
            <a:spLocks/>
          </p:cNvSpPr>
          <p:nvPr/>
        </p:nvSpPr>
        <p:spPr>
          <a:xfrm>
            <a:off x="1567648" y="1061202"/>
            <a:ext cx="6008700" cy="11914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Londrina Solid"/>
              <a:buNone/>
              <a:defRPr sz="40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Londrina Solid"/>
              <a:buNone/>
              <a:defRPr sz="36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Londrina Solid"/>
              <a:buNone/>
              <a:defRPr sz="36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Londrina Solid"/>
              <a:buNone/>
              <a:defRPr sz="36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Londrina Solid"/>
              <a:buNone/>
              <a:defRPr sz="36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Londrina Solid"/>
              <a:buNone/>
              <a:defRPr sz="36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Londrina Solid"/>
              <a:buNone/>
              <a:defRPr sz="36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Londrina Solid"/>
              <a:buNone/>
              <a:defRPr sz="36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Londrina Solid"/>
              <a:buNone/>
              <a:defRPr sz="36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9pPr>
          </a:lstStyle>
          <a:p>
            <a:r>
              <a:rPr lang="de-DE" sz="6000" dirty="0">
                <a:solidFill>
                  <a:srgbClr val="FD5C30"/>
                </a:solidFill>
              </a:rPr>
              <a:t>Dankeschön!</a:t>
            </a:r>
          </a:p>
        </p:txBody>
      </p:sp>
      <p:sp>
        <p:nvSpPr>
          <p:cNvPr id="11" name="Google Shape;233;p28">
            <a:extLst>
              <a:ext uri="{FF2B5EF4-FFF2-40B4-BE49-F238E27FC236}">
                <a16:creationId xmlns:a16="http://schemas.microsoft.com/office/drawing/2014/main" id="{9742E324-4558-17C4-C2B3-169D7599E499}"/>
              </a:ext>
            </a:extLst>
          </p:cNvPr>
          <p:cNvSpPr txBox="1">
            <a:spLocks/>
          </p:cNvSpPr>
          <p:nvPr/>
        </p:nvSpPr>
        <p:spPr>
          <a:xfrm>
            <a:off x="1963979" y="2571750"/>
            <a:ext cx="5216039" cy="8489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6900" b="0" i="0" u="none" strike="noStrike" cap="none">
                <a:solidFill>
                  <a:schemeClr val="lt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Londrina Solid"/>
              <a:buNone/>
              <a:defRPr sz="5200" b="0" i="0" u="none" strike="noStrike" cap="none">
                <a:solidFill>
                  <a:srgbClr val="191919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9pPr>
          </a:lstStyle>
          <a:p>
            <a:r>
              <a:rPr lang="de-DE" sz="2800" dirty="0"/>
              <a:t>Bei Rückfragen oder Anmerkungen könnt ihr euch gerne bei uns melden.</a:t>
            </a:r>
          </a:p>
        </p:txBody>
      </p:sp>
    </p:spTree>
    <p:extLst>
      <p:ext uri="{BB962C8B-B14F-4D97-AF65-F5344CB8AC3E}">
        <p14:creationId xmlns:p14="http://schemas.microsoft.com/office/powerpoint/2010/main" val="2210263751"/>
      </p:ext>
    </p:extLst>
  </p:cSld>
  <p:clrMapOvr>
    <a:masterClrMapping/>
  </p:clrMapOvr>
</p:sld>
</file>

<file path=ppt/theme/theme1.xml><?xml version="1.0" encoding="utf-8"?>
<a:theme xmlns:a="http://schemas.openxmlformats.org/drawingml/2006/main" name="Kindergarten Day by Slidesgo">
  <a:themeElements>
    <a:clrScheme name="Simple Light">
      <a:dk1>
        <a:srgbClr val="FFFFFF"/>
      </a:dk1>
      <a:lt1>
        <a:srgbClr val="595DAB"/>
      </a:lt1>
      <a:dk2>
        <a:srgbClr val="C0DFD9"/>
      </a:dk2>
      <a:lt2>
        <a:srgbClr val="396552"/>
      </a:lt2>
      <a:accent1>
        <a:srgbClr val="C9DB8D"/>
      </a:accent1>
      <a:accent2>
        <a:srgbClr val="E2B142"/>
      </a:accent2>
      <a:accent3>
        <a:srgbClr val="DD5C36"/>
      </a:accent3>
      <a:accent4>
        <a:srgbClr val="E9A389"/>
      </a:accent4>
      <a:accent5>
        <a:srgbClr val="DEA5DB"/>
      </a:accent5>
      <a:accent6>
        <a:srgbClr val="F5F4E9"/>
      </a:accent6>
      <a:hlink>
        <a:srgbClr val="595DAB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313</Words>
  <Application>Microsoft Macintosh PowerPoint</Application>
  <PresentationFormat>Bildschirmpräsentation (16:9)</PresentationFormat>
  <Paragraphs>34</Paragraphs>
  <Slides>10</Slides>
  <Notes>10</Notes>
  <HiddenSlides>0</HiddenSlides>
  <MMClips>3</MMClips>
  <ScaleCrop>false</ScaleCrop>
  <HeadingPairs>
    <vt:vector size="6" baseType="variant">
      <vt:variant>
        <vt:lpstr>Verwendete Schriftarten</vt:lpstr>
      </vt:variant>
      <vt:variant>
        <vt:i4>5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10</vt:i4>
      </vt:variant>
    </vt:vector>
  </HeadingPairs>
  <TitlesOfParts>
    <vt:vector size="16" baseType="lpstr">
      <vt:lpstr>Raleway</vt:lpstr>
      <vt:lpstr>Darker Grotesque SemiBold</vt:lpstr>
      <vt:lpstr>Arial</vt:lpstr>
      <vt:lpstr>Jost</vt:lpstr>
      <vt:lpstr>Londrina Solid</vt:lpstr>
      <vt:lpstr>Kindergarten Day by Slidesgo</vt:lpstr>
      <vt:lpstr>Weltkindertag</vt:lpstr>
      <vt:lpstr>Was ist der Weltkindertag?</vt:lpstr>
      <vt:lpstr>PowerPoint-Präsentation</vt:lpstr>
      <vt:lpstr>Was kennt ihr für Kinderrechte?</vt:lpstr>
      <vt:lpstr>PowerPoint-Präsentation</vt:lpstr>
      <vt:lpstr>Ist wirklich alles so fair?</vt:lpstr>
      <vt:lpstr>Nicht nur ein internationales Problem …</vt:lpstr>
      <vt:lpstr>PowerPoint-Präsentation</vt:lpstr>
      <vt:lpstr>Dennoch hat sich schon einiges verbessert!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Timon Friese</cp:lastModifiedBy>
  <cp:revision>2</cp:revision>
  <dcterms:modified xsi:type="dcterms:W3CDTF">2026-09-17T19:22:08Z</dcterms:modified>
</cp:coreProperties>
</file>